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
  </p:notesMasterIdLst>
  <p:handoutMasterIdLst>
    <p:handoutMasterId r:id="rId4"/>
  </p:handoutMasterIdLst>
  <p:sldIdLst>
    <p:sldId id="258" r:id="rId2"/>
  </p:sldIdLst>
  <p:sldSz cx="12192000" cy="6858000"/>
  <p:notesSz cx="6858000" cy="9144000"/>
  <p:custDataLst>
    <p:tags r:id="rId5"/>
  </p:custDataLst>
  <p:defaultTextStyle>
    <a:defPPr>
      <a:defRPr lang="en-US"/>
    </a:defPPr>
    <a:lvl1pPr algn="l" rtl="0" fontAlgn="base">
      <a:spcBef>
        <a:spcPct val="0"/>
      </a:spcBef>
      <a:spcAft>
        <a:spcPct val="0"/>
      </a:spcAft>
      <a:defRPr kern="1200">
        <a:solidFill>
          <a:schemeClr val="tx1"/>
        </a:solidFill>
        <a:latin typeface="Arial"/>
        <a:ea typeface="+mn-ea"/>
        <a:cs typeface="Arial"/>
      </a:defRPr>
    </a:lvl1pPr>
    <a:lvl2pPr marL="457200" algn="l" rtl="0" fontAlgn="base">
      <a:spcBef>
        <a:spcPct val="0"/>
      </a:spcBef>
      <a:spcAft>
        <a:spcPct val="0"/>
      </a:spcAft>
      <a:defRPr kern="1200">
        <a:solidFill>
          <a:schemeClr val="tx1"/>
        </a:solidFill>
        <a:latin typeface="Arial"/>
        <a:ea typeface="+mn-ea"/>
        <a:cs typeface="Arial"/>
      </a:defRPr>
    </a:lvl2pPr>
    <a:lvl3pPr marL="914400" algn="l" rtl="0" fontAlgn="base">
      <a:spcBef>
        <a:spcPct val="0"/>
      </a:spcBef>
      <a:spcAft>
        <a:spcPct val="0"/>
      </a:spcAft>
      <a:defRPr kern="1200">
        <a:solidFill>
          <a:schemeClr val="tx1"/>
        </a:solidFill>
        <a:latin typeface="Arial"/>
        <a:ea typeface="+mn-ea"/>
        <a:cs typeface="Arial"/>
      </a:defRPr>
    </a:lvl3pPr>
    <a:lvl4pPr marL="1371600" algn="l" rtl="0" fontAlgn="base">
      <a:spcBef>
        <a:spcPct val="0"/>
      </a:spcBef>
      <a:spcAft>
        <a:spcPct val="0"/>
      </a:spcAft>
      <a:defRPr kern="1200">
        <a:solidFill>
          <a:schemeClr val="tx1"/>
        </a:solidFill>
        <a:latin typeface="Arial"/>
        <a:ea typeface="+mn-ea"/>
        <a:cs typeface="Arial"/>
      </a:defRPr>
    </a:lvl4pPr>
    <a:lvl5pPr marL="1828800" algn="l" rtl="0" fontAlgn="base">
      <a:spcBef>
        <a:spcPct val="0"/>
      </a:spcBef>
      <a:spcAft>
        <a:spcPct val="0"/>
      </a:spcAft>
      <a:defRPr kern="1200">
        <a:solidFill>
          <a:schemeClr val="tx1"/>
        </a:solidFill>
        <a:latin typeface="Arial"/>
        <a:ea typeface="+mn-ea"/>
        <a:cs typeface="Arial"/>
      </a:defRPr>
    </a:lvl5pPr>
    <a:lvl6pPr marL="2286000" algn="l" defTabSz="914400" rtl="0" eaLnBrk="1" latinLnBrk="0" hangingPunct="1">
      <a:defRPr kern="1200">
        <a:solidFill>
          <a:schemeClr val="tx1"/>
        </a:solidFill>
        <a:latin typeface="Arial"/>
        <a:ea typeface="+mn-ea"/>
        <a:cs typeface="Arial"/>
      </a:defRPr>
    </a:lvl6pPr>
    <a:lvl7pPr marL="2743200" algn="l" defTabSz="914400" rtl="0" eaLnBrk="1" latinLnBrk="0" hangingPunct="1">
      <a:defRPr kern="1200">
        <a:solidFill>
          <a:schemeClr val="tx1"/>
        </a:solidFill>
        <a:latin typeface="Arial"/>
        <a:ea typeface="+mn-ea"/>
        <a:cs typeface="Arial"/>
      </a:defRPr>
    </a:lvl7pPr>
    <a:lvl8pPr marL="3200400" algn="l" defTabSz="914400" rtl="0" eaLnBrk="1" latinLnBrk="0" hangingPunct="1">
      <a:defRPr kern="1200">
        <a:solidFill>
          <a:schemeClr val="tx1"/>
        </a:solidFill>
        <a:latin typeface="Arial"/>
        <a:ea typeface="+mn-ea"/>
        <a:cs typeface="Arial"/>
      </a:defRPr>
    </a:lvl8pPr>
    <a:lvl9pPr marL="3657600" algn="l" defTabSz="914400" rtl="0" eaLnBrk="1" latinLnBrk="0" hangingPunct="1">
      <a:defRPr kern="1200">
        <a:solidFill>
          <a:schemeClr val="tx1"/>
        </a:solidFill>
        <a:latin typeface="Arial"/>
        <a:ea typeface="+mn-ea"/>
        <a:cs typeface="Arial"/>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6BA"/>
    <a:srgbClr val="AB06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4660"/>
  </p:normalViewPr>
  <p:slideViewPr>
    <p:cSldViewPr>
      <p:cViewPr varScale="1">
        <p:scale>
          <a:sx n="95" d="100"/>
          <a:sy n="95" d="100"/>
        </p:scale>
        <p:origin x="104" y="292"/>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3" d="100"/>
          <a:sy n="83" d="100"/>
        </p:scale>
        <p:origin x="-3240"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tags" Target="tags/tag1.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cs typeface="+mn-cs"/>
              </a:defRPr>
            </a:lvl1pPr>
          </a:lstStyle>
          <a:p>
            <a:pPr>
              <a:defRPr/>
            </a:pPr>
            <a:fld id="{3F77E22C-120F-49DF-8887-51CF3EE22049}" type="datetimeFigureOut">
              <a:rPr lang="en-US"/>
              <a:pPr>
                <a:defRPr/>
              </a:pPr>
              <a:t>6/24/2021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cs typeface="+mn-cs"/>
              </a:defRPr>
            </a:lvl1pPr>
          </a:lstStyle>
          <a:p>
            <a:pPr>
              <a:defRPr/>
            </a:pPr>
            <a:fld id="{66A1B596-2313-4E14-8370-EC0D21FD8BE2}" type="slidenum">
              <a:rPr lang="en-US"/>
              <a:pPr>
                <a:defRPr/>
              </a:pPr>
              <a:t>‹#›</a:t>
            </a:fld>
            <a:endParaRPr lang="en-US"/>
          </a:p>
        </p:txBody>
      </p:sp>
    </p:spTree>
    <p:extLst>
      <p:ext uri="{BB962C8B-B14F-4D97-AF65-F5344CB8AC3E}">
        <p14:creationId xmlns:p14="http://schemas.microsoft.com/office/powerpoint/2010/main" val="26321426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24DC36-C493-4F76-8271-D0C7B3534885}" type="datetimeFigureOut">
              <a:rPr lang="en-US" smtClean="0"/>
              <a:t>6/24/2021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C3305B-A291-4EF0-AE9F-61C8658BE82D}" type="slidenum">
              <a:rPr lang="en-US" smtClean="0"/>
              <a:t>‹#›</a:t>
            </a:fld>
            <a:endParaRPr lang="en-US"/>
          </a:p>
        </p:txBody>
      </p:sp>
    </p:spTree>
    <p:extLst>
      <p:ext uri="{BB962C8B-B14F-4D97-AF65-F5344CB8AC3E}">
        <p14:creationId xmlns:p14="http://schemas.microsoft.com/office/powerpoint/2010/main" val="588982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C3305B-A291-4EF0-AE9F-61C8658BE82D}" type="slidenum">
              <a:rPr lang="en-US" smtClean="0"/>
              <a:t>1</a:t>
            </a:fld>
            <a:endParaRPr lang="en-US"/>
          </a:p>
        </p:txBody>
      </p:sp>
    </p:spTree>
    <p:extLst>
      <p:ext uri="{BB962C8B-B14F-4D97-AF65-F5344CB8AC3E}">
        <p14:creationId xmlns:p14="http://schemas.microsoft.com/office/powerpoint/2010/main" val="2297343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Line 4"/>
          <p:cNvSpPr>
            <a:spLocks noChangeShapeType="1"/>
          </p:cNvSpPr>
          <p:nvPr userDrawn="1"/>
        </p:nvSpPr>
        <p:spPr bwMode="auto">
          <a:xfrm>
            <a:off x="203200" y="6553200"/>
            <a:ext cx="11785600" cy="0"/>
          </a:xfrm>
          <a:prstGeom prst="line">
            <a:avLst/>
          </a:prstGeom>
          <a:noFill/>
          <a:ln w="9525">
            <a:solidFill>
              <a:srgbClr val="0046BA"/>
            </a:solidFill>
            <a:round/>
          </a:ln>
          <a:extLst>
            <a:ext uri="{909E8E84-426E-40DD-AFC4-6F175D3DCCD1}">
              <a14:hiddenFill xmlns:a14="http://schemas.microsoft.com/office/drawing/2010/main">
                <a:noFill/>
              </a14:hiddenFill>
            </a:ext>
          </a:extLst>
        </p:spPr>
        <p:txBody>
          <a:bodyPr/>
          <a:lstStyle/>
          <a:p>
            <a:endParaRPr lang="en-US"/>
          </a:p>
        </p:txBody>
      </p:sp>
      <p:sp>
        <p:nvSpPr>
          <p:cNvPr id="6" name="Line 7"/>
          <p:cNvSpPr>
            <a:spLocks noChangeShapeType="1"/>
          </p:cNvSpPr>
          <p:nvPr userDrawn="1"/>
        </p:nvSpPr>
        <p:spPr bwMode="auto">
          <a:xfrm>
            <a:off x="914400" y="3810000"/>
            <a:ext cx="10363200" cy="0"/>
          </a:xfrm>
          <a:prstGeom prst="line">
            <a:avLst/>
          </a:prstGeom>
          <a:noFill/>
          <a:ln w="9525">
            <a:solidFill>
              <a:srgbClr val="B3B3B3"/>
            </a:solidFill>
            <a:round/>
          </a:ln>
          <a:extLst>
            <a:ext uri="{909E8E84-426E-40DD-AFC4-6F175D3DCCD1}">
              <a14:hiddenFill xmlns:a14="http://schemas.microsoft.com/office/drawing/2010/main">
                <a:noFill/>
              </a14:hiddenFill>
            </a:ext>
          </a:extLst>
        </p:spPr>
        <p:txBody>
          <a:bodyPr wrap="none" anchor="ctr"/>
          <a:lstStyle/>
          <a:p>
            <a:endParaRPr lang="en-US"/>
          </a:p>
        </p:txBody>
      </p:sp>
      <p:sp>
        <p:nvSpPr>
          <p:cNvPr id="12" name="Rectangle 2"/>
          <p:cNvSpPr>
            <a:spLocks noGrp="1" noChangeArrowheads="1"/>
          </p:cNvSpPr>
          <p:nvPr>
            <p:ph type="ctrTitle"/>
          </p:nvPr>
        </p:nvSpPr>
        <p:spPr>
          <a:xfrm>
            <a:off x="914400" y="2130426"/>
            <a:ext cx="10363200" cy="1470025"/>
          </a:xfrm>
        </p:spPr>
        <p:txBody>
          <a:bodyPr/>
          <a:lstStyle>
            <a:lvl1pPr algn="l">
              <a:defRPr sz="4800"/>
            </a:lvl1pPr>
          </a:lstStyle>
          <a:p>
            <a:r>
              <a:rPr lang="en-US"/>
              <a:t>Click to edit Master title style</a:t>
            </a:r>
          </a:p>
        </p:txBody>
      </p:sp>
      <p:sp>
        <p:nvSpPr>
          <p:cNvPr id="13" name="Rectangle 3"/>
          <p:cNvSpPr>
            <a:spLocks noGrp="1" noChangeArrowheads="1"/>
          </p:cNvSpPr>
          <p:nvPr>
            <p:ph type="subTitle" idx="1"/>
          </p:nvPr>
        </p:nvSpPr>
        <p:spPr>
          <a:xfrm>
            <a:off x="3149600" y="4191000"/>
            <a:ext cx="4870451" cy="1143000"/>
          </a:xfrm>
        </p:spPr>
        <p:txBody>
          <a:bodyPr/>
          <a:lstStyle>
            <a:lvl1pPr marL="0" indent="0">
              <a:buFontTx/>
              <a:buNone/>
              <a:defRPr sz="3000"/>
            </a:lvl1pPr>
          </a:lstStyle>
          <a:p>
            <a:r>
              <a:rPr lang="en-US"/>
              <a:t>Click to edit Master subtitle style</a:t>
            </a:r>
          </a:p>
        </p:txBody>
      </p:sp>
    </p:spTree>
    <p:extLst>
      <p:ext uri="{BB962C8B-B14F-4D97-AF65-F5344CB8AC3E}">
        <p14:creationId xmlns:p14="http://schemas.microsoft.com/office/powerpoint/2010/main" val="491736139"/>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80554181"/>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2852E83A-1C71-4721-B204-85096C4F184F}" type="slidenum">
              <a:rPr lang="en-US"/>
              <a:pPr>
                <a:defRPr/>
              </a:pPr>
              <a:t>‹#›</a:t>
            </a:fld>
            <a:endParaRPr lang="en-US"/>
          </a:p>
        </p:txBody>
      </p:sp>
    </p:spTree>
    <p:extLst>
      <p:ext uri="{BB962C8B-B14F-4D97-AF65-F5344CB8AC3E}">
        <p14:creationId xmlns:p14="http://schemas.microsoft.com/office/powerpoint/2010/main" val="1575345972"/>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5EFDB58A-AA44-4038-BBA4-CDF693E6F343}" type="slidenum">
              <a:rPr lang="en-US"/>
              <a:pPr>
                <a:defRPr/>
              </a:pPr>
              <a:t>‹#›</a:t>
            </a:fld>
            <a:endParaRPr lang="en-US"/>
          </a:p>
        </p:txBody>
      </p:sp>
    </p:spTree>
    <p:extLst>
      <p:ext uri="{BB962C8B-B14F-4D97-AF65-F5344CB8AC3E}">
        <p14:creationId xmlns:p14="http://schemas.microsoft.com/office/powerpoint/2010/main" val="3470047029"/>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vl1pPr>
          </a:lstStyle>
          <a:p>
            <a:pPr>
              <a:defRPr/>
            </a:pPr>
            <a:endParaRPr lang="en-US"/>
          </a:p>
        </p:txBody>
      </p:sp>
      <p:sp>
        <p:nvSpPr>
          <p:cNvPr id="8" name="Rectangle 5"/>
          <p:cNvSpPr>
            <a:spLocks noGrp="1" noChangeArrowheads="1"/>
          </p:cNvSpPr>
          <p:nvPr>
            <p:ph type="ftr" sz="quarter" idx="11"/>
          </p:nvPr>
        </p:nvSpPr>
        <p:spPr/>
        <p:txBody>
          <a:bodyPr/>
          <a:lstStyle>
            <a:lvl1pPr>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vl1pPr>
          </a:lstStyle>
          <a:p>
            <a:pPr>
              <a:defRPr/>
            </a:pPr>
            <a:fld id="{5877BC47-81F5-4F4C-BD11-D59EF6CDA384}" type="slidenum">
              <a:rPr lang="en-US"/>
              <a:pPr>
                <a:defRPr/>
              </a:pPr>
              <a:t>‹#›</a:t>
            </a:fld>
            <a:endParaRPr lang="en-US"/>
          </a:p>
        </p:txBody>
      </p:sp>
    </p:spTree>
    <p:extLst>
      <p:ext uri="{BB962C8B-B14F-4D97-AF65-F5344CB8AC3E}">
        <p14:creationId xmlns:p14="http://schemas.microsoft.com/office/powerpoint/2010/main" val="3896312799"/>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15244744"/>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332691C9-BF68-4410-A1DF-53630D491FA7}" type="slidenum">
              <a:rPr lang="en-US"/>
              <a:pPr>
                <a:defRPr/>
              </a:pPr>
              <a:t>‹#›</a:t>
            </a:fld>
            <a:endParaRPr lang="en-US"/>
          </a:p>
        </p:txBody>
      </p:sp>
    </p:spTree>
    <p:extLst>
      <p:ext uri="{BB962C8B-B14F-4D97-AF65-F5344CB8AC3E}">
        <p14:creationId xmlns:p14="http://schemas.microsoft.com/office/powerpoint/2010/main" val="2157452617"/>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2907CA17-93BD-41B8-8A9F-32FCD7E97C94}" type="slidenum">
              <a:rPr lang="en-US"/>
              <a:pPr>
                <a:defRPr/>
              </a:pPr>
              <a:t>‹#›</a:t>
            </a:fld>
            <a:endParaRPr lang="en-US"/>
          </a:p>
        </p:txBody>
      </p:sp>
    </p:spTree>
    <p:extLst>
      <p:ext uri="{BB962C8B-B14F-4D97-AF65-F5344CB8AC3E}">
        <p14:creationId xmlns:p14="http://schemas.microsoft.com/office/powerpoint/2010/main" val="1885954937"/>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3B8E485A-05AC-48A4-BE16-878BE79B8B1B}" type="slidenum">
              <a:rPr lang="en-US"/>
              <a:pPr>
                <a:defRPr/>
              </a:pPr>
              <a:t>‹#›</a:t>
            </a:fld>
            <a:endParaRPr lang="en-US"/>
          </a:p>
        </p:txBody>
      </p:sp>
    </p:spTree>
    <p:extLst>
      <p:ext uri="{BB962C8B-B14F-4D97-AF65-F5344CB8AC3E}">
        <p14:creationId xmlns:p14="http://schemas.microsoft.com/office/powerpoint/2010/main" val="3766471289"/>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90455D9E-EACE-4169-B93B-9596FF257339}" type="slidenum">
              <a:rPr lang="en-US"/>
              <a:pPr>
                <a:defRPr/>
              </a:pPr>
              <a:t>‹#›</a:t>
            </a:fld>
            <a:endParaRPr lang="en-US"/>
          </a:p>
        </p:txBody>
      </p:sp>
    </p:spTree>
    <p:extLst>
      <p:ext uri="{BB962C8B-B14F-4D97-AF65-F5344CB8AC3E}">
        <p14:creationId xmlns:p14="http://schemas.microsoft.com/office/powerpoint/2010/main" val="2225870800"/>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7368DD30-7711-4A20-9BB7-7968F07B4F10}" type="slidenum">
              <a:rPr lang="en-US"/>
              <a:pPr>
                <a:defRPr/>
              </a:pPr>
              <a:t>‹#›</a:t>
            </a:fld>
            <a:endParaRPr lang="en-US"/>
          </a:p>
        </p:txBody>
      </p:sp>
    </p:spTree>
    <p:extLst>
      <p:ext uri="{BB962C8B-B14F-4D97-AF65-F5344CB8AC3E}">
        <p14:creationId xmlns:p14="http://schemas.microsoft.com/office/powerpoint/2010/main" val="46789326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13">
            <a:extLst>
              <a:ext uri="{28A0092B-C50C-407E-A947-70E740481C1C}">
                <a14:useLocalDpi xmlns:a14="http://schemas.microsoft.com/office/drawing/2010/main" val="0"/>
              </a:ext>
            </a:extLst>
          </a:blip>
          <a:stretch>
            <a:fillRect/>
          </a:stretch>
        </p:blipFill>
        <p:spPr bwMode="auto">
          <a:xfrm>
            <a:off x="10033000" y="5654761"/>
            <a:ext cx="19558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lvl1pPr>
              <a:defRPr sz="1400">
                <a:cs typeface="+mn-cs"/>
              </a:defRPr>
            </a:lvl1pPr>
          </a:lstStyle>
          <a:p>
            <a:pPr>
              <a:defRPr/>
            </a:pPr>
            <a:endParaRPr lang="en-US"/>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lvl1pPr algn="ctr">
              <a:defRPr sz="1400">
                <a:cs typeface="+mn-cs"/>
              </a:defRPr>
            </a:lvl1pPr>
          </a:lstStyle>
          <a:p>
            <a:pPr>
              <a:defRPr/>
            </a:pPr>
            <a:endParaRPr 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lvl1pPr algn="r">
              <a:defRPr sz="1400">
                <a:cs typeface="+mn-cs"/>
              </a:defRPr>
            </a:lvl1pPr>
          </a:lstStyle>
          <a:p>
            <a:pPr>
              <a:defRPr/>
            </a:pPr>
            <a:fld id="{DCE11CA6-D5FA-44BE-8CB3-B47D8C4F22CA}" type="slidenum">
              <a:rPr lang="en-US"/>
              <a:pPr>
                <a:defRPr/>
              </a:pPr>
              <a:t>‹#›</a:t>
            </a:fld>
            <a:endParaRPr lang="en-US"/>
          </a:p>
        </p:txBody>
      </p:sp>
      <p:sp>
        <p:nvSpPr>
          <p:cNvPr id="1032" name="Line 4"/>
          <p:cNvSpPr>
            <a:spLocks noChangeShapeType="1"/>
          </p:cNvSpPr>
          <p:nvPr/>
        </p:nvSpPr>
        <p:spPr bwMode="auto">
          <a:xfrm>
            <a:off x="203200" y="6553200"/>
            <a:ext cx="11785600" cy="0"/>
          </a:xfrm>
          <a:prstGeom prst="line">
            <a:avLst/>
          </a:prstGeom>
          <a:noFill/>
          <a:ln w="9525">
            <a:solidFill>
              <a:srgbClr val="0046BA"/>
            </a:solidFill>
            <a:round/>
          </a:ln>
          <a:extLst>
            <a:ext uri="{909E8E84-426E-40DD-AFC4-6F175D3DCCD1}">
              <a14:hiddenFill xmlns:a14="http://schemas.microsoft.com/office/drawing/2010/main">
                <a:noFill/>
              </a14:hiddenFill>
            </a:ext>
          </a:extLst>
        </p:spPr>
        <p:txBody>
          <a:bodyPr/>
          <a:lstStyle/>
          <a:p>
            <a:endParaRPr lang="en-US"/>
          </a:p>
        </p:txBody>
      </p:sp>
      <p:sp>
        <p:nvSpPr>
          <p:cNvPr id="1033" name="Text Box 11"/>
          <p:cNvSpPr txBox="1">
            <a:spLocks noChangeArrowheads="1"/>
          </p:cNvSpPr>
          <p:nvPr/>
        </p:nvSpPr>
        <p:spPr bwMode="auto">
          <a:xfrm>
            <a:off x="203201" y="6324601"/>
            <a:ext cx="30267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a:defRPr>
            </a:lvl1pPr>
            <a:lvl2pPr marL="742950" indent="-285750" eaLnBrk="0" hangingPunct="0">
              <a:defRPr>
                <a:solidFill>
                  <a:schemeClr val="tx1"/>
                </a:solidFill>
                <a:latin typeface="Arial"/>
              </a:defRPr>
            </a:lvl2pPr>
            <a:lvl3pPr marL="1143000" indent="-228600" eaLnBrk="0" hangingPunct="0">
              <a:defRPr>
                <a:solidFill>
                  <a:schemeClr val="tx1"/>
                </a:solidFill>
                <a:latin typeface="Arial"/>
              </a:defRPr>
            </a:lvl3pPr>
            <a:lvl4pPr marL="1600200" indent="-228600" eaLnBrk="0" hangingPunct="0">
              <a:defRPr>
                <a:solidFill>
                  <a:schemeClr val="tx1"/>
                </a:solidFill>
                <a:latin typeface="Arial"/>
              </a:defRPr>
            </a:lvl4pPr>
            <a:lvl5pPr marL="2057400" indent="-228600" eaLnBrk="0" hangingPunct="0">
              <a:defRPr>
                <a:solidFill>
                  <a:schemeClr val="tx1"/>
                </a:solidFill>
                <a:latin typeface="Arial"/>
              </a:defRPr>
            </a:lvl5pPr>
            <a:lvl6pPr marL="2514600" indent="-228600" eaLnBrk="0" fontAlgn="base" hangingPunct="0">
              <a:spcBef>
                <a:spcPct val="0"/>
              </a:spcBef>
              <a:spcAft>
                <a:spcPct val="0"/>
              </a:spcAft>
              <a:defRPr>
                <a:solidFill>
                  <a:schemeClr val="tx1"/>
                </a:solidFill>
                <a:latin typeface="Arial"/>
              </a:defRPr>
            </a:lvl6pPr>
            <a:lvl7pPr marL="2971800" indent="-228600" eaLnBrk="0" fontAlgn="base" hangingPunct="0">
              <a:spcBef>
                <a:spcPct val="0"/>
              </a:spcBef>
              <a:spcAft>
                <a:spcPct val="0"/>
              </a:spcAft>
              <a:defRPr>
                <a:solidFill>
                  <a:schemeClr val="tx1"/>
                </a:solidFill>
                <a:latin typeface="Arial"/>
              </a:defRPr>
            </a:lvl7pPr>
            <a:lvl8pPr marL="3429000" indent="-228600" eaLnBrk="0" fontAlgn="base" hangingPunct="0">
              <a:spcBef>
                <a:spcPct val="0"/>
              </a:spcBef>
              <a:spcAft>
                <a:spcPct val="0"/>
              </a:spcAft>
              <a:defRPr>
                <a:solidFill>
                  <a:schemeClr val="tx1"/>
                </a:solidFill>
                <a:latin typeface="Arial"/>
              </a:defRPr>
            </a:lvl8pPr>
            <a:lvl9pPr marL="3886200" indent="-228600" eaLnBrk="0" fontAlgn="base" hangingPunct="0">
              <a:spcBef>
                <a:spcPct val="0"/>
              </a:spcBef>
              <a:spcAft>
                <a:spcPct val="0"/>
              </a:spcAft>
              <a:defRPr>
                <a:solidFill>
                  <a:schemeClr val="tx1"/>
                </a:solidFill>
                <a:latin typeface="Arial"/>
              </a:defRPr>
            </a:lvl9pPr>
          </a:lstStyle>
          <a:p>
            <a:pPr eaLnBrk="1" hangingPunct="1">
              <a:defRPr/>
            </a:pPr>
            <a:r>
              <a:rPr lang="en-US" altLang="en-US" sz="1000" b="1">
                <a:solidFill>
                  <a:schemeClr val="bg2"/>
                </a:solidFill>
              </a:rPr>
              <a:t>© </a:t>
            </a:r>
            <a:r>
              <a:rPr lang="en-US" altLang="en-US" sz="1000">
                <a:solidFill>
                  <a:schemeClr val="bg2"/>
                </a:solidFill>
              </a:rPr>
              <a:t>Copyright 2021 Saul Ewing Arnstein &amp; Lehr LLP</a:t>
            </a:r>
          </a:p>
        </p:txBody>
      </p:sp>
    </p:spTree>
  </p:cSld>
  <p:clrMap bg1="lt1" tx1="dk1" bg2="lt2" tx2="dk2" accent1="accent1" accent2="accent2" accent3="accent3" accent4="accent4" accent5="accent5" accent6="accent6" hlink="hlink" folHlink="folHlink"/>
  <p:sldLayoutIdLst>
    <p:sldLayoutId id="2147483743"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transition/>
  <p:txStyles>
    <p:titleStyle>
      <a:lvl1pPr algn="ctr" rtl="0" eaLnBrk="1" fontAlgn="base" hangingPunct="1">
        <a:spcBef>
          <a:spcPct val="0"/>
        </a:spcBef>
        <a:spcAft>
          <a:spcPct val="0"/>
        </a:spcAft>
        <a:defRPr sz="4400">
          <a:solidFill>
            <a:schemeClr val="tx2"/>
          </a:solidFill>
          <a:latin typeface="Georgia" pitchFamily="18" charset="0"/>
          <a:ea typeface="+mj-ea"/>
          <a:cs typeface="+mj-cs"/>
        </a:defRPr>
      </a:lvl1pPr>
      <a:lvl2pPr algn="ctr" rtl="0" eaLnBrk="1" fontAlgn="base" hangingPunct="1">
        <a:spcBef>
          <a:spcPct val="0"/>
        </a:spcBef>
        <a:spcAft>
          <a:spcPct val="0"/>
        </a:spcAft>
        <a:defRPr sz="4400">
          <a:solidFill>
            <a:schemeClr val="tx2"/>
          </a:solidFill>
          <a:latin typeface="Georgia" pitchFamily="18" charset="0"/>
        </a:defRPr>
      </a:lvl2pPr>
      <a:lvl3pPr algn="ctr" rtl="0" eaLnBrk="1" fontAlgn="base" hangingPunct="1">
        <a:spcBef>
          <a:spcPct val="0"/>
        </a:spcBef>
        <a:spcAft>
          <a:spcPct val="0"/>
        </a:spcAft>
        <a:defRPr sz="4400">
          <a:solidFill>
            <a:schemeClr val="tx2"/>
          </a:solidFill>
          <a:latin typeface="Georgia" pitchFamily="18" charset="0"/>
        </a:defRPr>
      </a:lvl3pPr>
      <a:lvl4pPr algn="ctr" rtl="0" eaLnBrk="1" fontAlgn="base" hangingPunct="1">
        <a:spcBef>
          <a:spcPct val="0"/>
        </a:spcBef>
        <a:spcAft>
          <a:spcPct val="0"/>
        </a:spcAft>
        <a:defRPr sz="4400">
          <a:solidFill>
            <a:schemeClr val="tx2"/>
          </a:solidFill>
          <a:latin typeface="Georgia" pitchFamily="18" charset="0"/>
        </a:defRPr>
      </a:lvl4pPr>
      <a:lvl5pPr algn="ctr" rtl="0" eaLnBrk="1" fontAlgn="base" hangingPunct="1">
        <a:spcBef>
          <a:spcPct val="0"/>
        </a:spcBef>
        <a:spcAft>
          <a:spcPct val="0"/>
        </a:spcAft>
        <a:defRPr sz="4400">
          <a:solidFill>
            <a:schemeClr val="tx2"/>
          </a:solidFill>
          <a:latin typeface="Georgia" pitchFamily="18" charset="0"/>
        </a:defRPr>
      </a:lvl5pPr>
      <a:lvl6pPr marL="457200" algn="ctr" rtl="0" eaLnBrk="1" fontAlgn="base" hangingPunct="1">
        <a:spcBef>
          <a:spcPct val="0"/>
        </a:spcBef>
        <a:spcAft>
          <a:spcPct val="0"/>
        </a:spcAft>
        <a:defRPr sz="4400">
          <a:solidFill>
            <a:schemeClr val="tx2"/>
          </a:solidFill>
          <a:latin typeface="Arial"/>
        </a:defRPr>
      </a:lvl6pPr>
      <a:lvl7pPr marL="914400" algn="ctr" rtl="0" eaLnBrk="1" fontAlgn="base" hangingPunct="1">
        <a:spcBef>
          <a:spcPct val="0"/>
        </a:spcBef>
        <a:spcAft>
          <a:spcPct val="0"/>
        </a:spcAft>
        <a:defRPr sz="4400">
          <a:solidFill>
            <a:schemeClr val="tx2"/>
          </a:solidFill>
          <a:latin typeface="Arial"/>
        </a:defRPr>
      </a:lvl7pPr>
      <a:lvl8pPr marL="1371600" algn="ctr" rtl="0" eaLnBrk="1" fontAlgn="base" hangingPunct="1">
        <a:spcBef>
          <a:spcPct val="0"/>
        </a:spcBef>
        <a:spcAft>
          <a:spcPct val="0"/>
        </a:spcAft>
        <a:defRPr sz="4400">
          <a:solidFill>
            <a:schemeClr val="tx2"/>
          </a:solidFill>
          <a:latin typeface="Arial"/>
        </a:defRPr>
      </a:lvl8pPr>
      <a:lvl9pPr marL="1828800" algn="ctr" rtl="0" eaLnBrk="1" fontAlgn="base" hangingPunct="1">
        <a:spcBef>
          <a:spcPct val="0"/>
        </a:spcBef>
        <a:spcAft>
          <a:spcPct val="0"/>
        </a:spcAft>
        <a:defRPr sz="4400">
          <a:solidFill>
            <a:schemeClr val="tx2"/>
          </a:solidFill>
          <a:latin typeface="Arial"/>
        </a:defRPr>
      </a:lvl9pPr>
    </p:titleStyle>
    <p:bodyStyle>
      <a:lvl1pPr marL="342900" indent="-342900" algn="l" rtl="0" eaLnBrk="1" fontAlgn="base" hangingPunct="1">
        <a:spcBef>
          <a:spcPct val="20000"/>
        </a:spcBef>
        <a:spcAft>
          <a:spcPct val="0"/>
        </a:spcAft>
        <a:buChar char="•"/>
        <a:defRPr sz="3200">
          <a:solidFill>
            <a:schemeClr val="tx1"/>
          </a:solidFill>
          <a:latin typeface="Georgia" pitchFamily="18" charset="0"/>
          <a:ea typeface="+mn-ea"/>
          <a:cs typeface="+mn-cs"/>
        </a:defRPr>
      </a:lvl1pPr>
      <a:lvl2pPr marL="742950" indent="-285750" algn="l" rtl="0" eaLnBrk="1" fontAlgn="base" hangingPunct="1">
        <a:spcBef>
          <a:spcPct val="20000"/>
        </a:spcBef>
        <a:spcAft>
          <a:spcPct val="0"/>
        </a:spcAft>
        <a:buFont typeface="Wingdings" pitchFamily="2" charset="2"/>
        <a:buChar char="§"/>
        <a:defRPr sz="2800">
          <a:solidFill>
            <a:schemeClr val="tx1"/>
          </a:solidFill>
          <a:latin typeface="Georgia" pitchFamily="18" charset="0"/>
        </a:defRPr>
      </a:lvl2pPr>
      <a:lvl3pPr marL="1143000" indent="-228600" algn="l" rtl="0" eaLnBrk="1" fontAlgn="base" hangingPunct="1">
        <a:spcBef>
          <a:spcPct val="20000"/>
        </a:spcBef>
        <a:spcAft>
          <a:spcPct val="0"/>
        </a:spcAft>
        <a:buChar char="•"/>
        <a:defRPr sz="2400">
          <a:solidFill>
            <a:schemeClr val="tx1"/>
          </a:solidFill>
          <a:latin typeface="Georgia" pitchFamily="18" charset="0"/>
        </a:defRPr>
      </a:lvl3pPr>
      <a:lvl4pPr marL="1600200" indent="-228600" algn="l" rtl="0" eaLnBrk="1" fontAlgn="base" hangingPunct="1">
        <a:spcBef>
          <a:spcPct val="20000"/>
        </a:spcBef>
        <a:spcAft>
          <a:spcPct val="0"/>
        </a:spcAft>
        <a:buFont typeface="Wingdings" pitchFamily="2" charset="2"/>
        <a:buChar char="§"/>
        <a:defRPr sz="2000">
          <a:solidFill>
            <a:schemeClr val="tx1"/>
          </a:solidFill>
          <a:latin typeface="Georgia" pitchFamily="18" charset="0"/>
        </a:defRPr>
      </a:lvl4pPr>
      <a:lvl5pPr marL="2057400" indent="-228600" algn="l" rtl="0" eaLnBrk="1" fontAlgn="base" hangingPunct="1">
        <a:spcBef>
          <a:spcPct val="20000"/>
        </a:spcBef>
        <a:spcAft>
          <a:spcPct val="0"/>
        </a:spcAft>
        <a:buSzPct val="55000"/>
        <a:buFont typeface="Webdings" pitchFamily="18" charset="2"/>
        <a:buChar char="4"/>
        <a:defRPr sz="2000">
          <a:solidFill>
            <a:schemeClr val="tx1"/>
          </a:solidFill>
          <a:latin typeface="Georgia" pitchFamily="18"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D719F59E-8647-4286-A759-EF2A9F133703}"/>
              </a:ext>
            </a:extLst>
          </p:cNvPr>
          <p:cNvGrpSpPr/>
          <p:nvPr/>
        </p:nvGrpSpPr>
        <p:grpSpPr>
          <a:xfrm>
            <a:off x="214745" y="424334"/>
            <a:ext cx="7818250" cy="5486399"/>
            <a:chOff x="745156" y="-327978"/>
            <a:chExt cx="9046022" cy="3972317"/>
          </a:xfrm>
        </p:grpSpPr>
        <p:sp>
          <p:nvSpPr>
            <p:cNvPr id="29" name="Rectangle 28">
              <a:extLst>
                <a:ext uri="{FF2B5EF4-FFF2-40B4-BE49-F238E27FC236}">
                  <a16:creationId xmlns:a16="http://schemas.microsoft.com/office/drawing/2014/main" id="{3152CBF4-F631-48E1-9386-FC7D4285048F}"/>
                </a:ext>
              </a:extLst>
            </p:cNvPr>
            <p:cNvSpPr/>
            <p:nvPr/>
          </p:nvSpPr>
          <p:spPr>
            <a:xfrm>
              <a:off x="7983147" y="1000318"/>
              <a:ext cx="1796451" cy="579708"/>
            </a:xfrm>
            <a:prstGeom prst="rect">
              <a:avLst/>
            </a:prstGeom>
            <a:solidFill>
              <a:schemeClr val="bg2">
                <a:lumMod val="40000"/>
                <a:lumOff val="60000"/>
              </a:schemeClr>
            </a:solidFill>
            <a:ln w="12700" cap="flat" algn="ctr">
              <a:noFill/>
              <a:prstDash val="solid"/>
            </a:ln>
          </p:spPr>
          <p:style>
            <a:lnRef idx="2">
              <a:schemeClr val="dk1"/>
            </a:lnRef>
            <a:fillRef idx="1">
              <a:schemeClr val="lt1"/>
            </a:fillRef>
            <a:effectRef idx="0">
              <a:schemeClr val="dk1"/>
            </a:effectRef>
            <a:fontRef idx="minor">
              <a:schemeClr val="dk1"/>
            </a:fontRef>
          </p:style>
          <p:txBody>
            <a:bodyPr rtlCol="0" anchor="ctr"/>
            <a:lstStyle/>
            <a:p>
              <a:pPr algn="ctr"/>
              <a:r>
                <a:rPr lang="en-US" sz="1000">
                  <a:latin typeface="Georgia" pitchFamily="18" charset="0"/>
                </a:rPr>
                <a:t>1031 OWNER 3, LLC**</a:t>
              </a:r>
            </a:p>
            <a:p>
              <a:pPr algn="ctr"/>
              <a:endParaRPr lang="en-US" sz="1000">
                <a:latin typeface="Georgia" pitchFamily="18" charset="0"/>
              </a:endParaRPr>
            </a:p>
            <a:p>
              <a:pPr algn="ctr"/>
              <a:r>
                <a:rPr lang="en-US" sz="1000">
                  <a:latin typeface="Georgia" pitchFamily="18" charset="0"/>
                </a:rPr>
                <a:t>[_____% TIC]</a:t>
              </a:r>
            </a:p>
          </p:txBody>
        </p:sp>
        <p:sp>
          <p:nvSpPr>
            <p:cNvPr id="30" name="Rectangle 29">
              <a:extLst>
                <a:ext uri="{FF2B5EF4-FFF2-40B4-BE49-F238E27FC236}">
                  <a16:creationId xmlns:a16="http://schemas.microsoft.com/office/drawing/2014/main" id="{C862B79F-3409-413E-A7D3-B908A0F760A2}"/>
                </a:ext>
              </a:extLst>
            </p:cNvPr>
            <p:cNvSpPr/>
            <p:nvPr/>
          </p:nvSpPr>
          <p:spPr>
            <a:xfrm>
              <a:off x="7994727" y="1886235"/>
              <a:ext cx="1796451" cy="554308"/>
            </a:xfrm>
            <a:prstGeom prst="rect">
              <a:avLst/>
            </a:prstGeom>
            <a:solidFill>
              <a:schemeClr val="bg2">
                <a:lumMod val="40000"/>
                <a:lumOff val="60000"/>
              </a:schemeClr>
            </a:solidFill>
            <a:ln w="12700" cap="flat" algn="ctr">
              <a:noFill/>
              <a:prstDash val="solid"/>
            </a:ln>
          </p:spPr>
          <p:style>
            <a:lnRef idx="2">
              <a:schemeClr val="dk1"/>
            </a:lnRef>
            <a:fillRef idx="1">
              <a:schemeClr val="lt1"/>
            </a:fillRef>
            <a:effectRef idx="0">
              <a:schemeClr val="dk1"/>
            </a:effectRef>
            <a:fontRef idx="minor">
              <a:schemeClr val="dk1"/>
            </a:fontRef>
          </p:style>
          <p:txBody>
            <a:bodyPr rtlCol="0" anchor="ctr"/>
            <a:lstStyle/>
            <a:p>
              <a:pPr algn="ctr">
                <a:spcBef>
                  <a:spcPts val="1200"/>
                </a:spcBef>
              </a:pPr>
              <a:endParaRPr lang="en-US" sz="1000">
                <a:latin typeface="Georgia" pitchFamily="18" charset="0"/>
              </a:endParaRPr>
            </a:p>
            <a:p>
              <a:pPr algn="ctr">
                <a:spcBef>
                  <a:spcPts val="1200"/>
                </a:spcBef>
              </a:pPr>
              <a:r>
                <a:rPr lang="en-US" sz="1000">
                  <a:latin typeface="Georgia" pitchFamily="18" charset="0"/>
                </a:rPr>
                <a:t>1031 INVESTING INDIVIDUAL- (100%)</a:t>
              </a:r>
            </a:p>
            <a:p>
              <a:pPr algn="ctr">
                <a:spcBef>
                  <a:spcPts val="1200"/>
                </a:spcBef>
              </a:pPr>
              <a:r>
                <a:rPr lang="en-US" sz="1000">
                  <a:latin typeface="Georgia" pitchFamily="18" charset="0"/>
                </a:rPr>
                <a:t> </a:t>
              </a:r>
            </a:p>
          </p:txBody>
        </p:sp>
        <p:grpSp>
          <p:nvGrpSpPr>
            <p:cNvPr id="31" name="Group 30">
              <a:extLst>
                <a:ext uri="{FF2B5EF4-FFF2-40B4-BE49-F238E27FC236}">
                  <a16:creationId xmlns:a16="http://schemas.microsoft.com/office/drawing/2014/main" id="{9EC46A5A-DDDE-4859-AC85-813B5E80CF5E}"/>
                </a:ext>
              </a:extLst>
            </p:cNvPr>
            <p:cNvGrpSpPr/>
            <p:nvPr/>
          </p:nvGrpSpPr>
          <p:grpSpPr>
            <a:xfrm>
              <a:off x="745156" y="-327978"/>
              <a:ext cx="8147796" cy="3972317"/>
              <a:chOff x="745156" y="-327978"/>
              <a:chExt cx="8147796" cy="3972317"/>
            </a:xfrm>
          </p:grpSpPr>
          <p:sp>
            <p:nvSpPr>
              <p:cNvPr id="32" name="Rectangle 31">
                <a:extLst>
                  <a:ext uri="{FF2B5EF4-FFF2-40B4-BE49-F238E27FC236}">
                    <a16:creationId xmlns:a16="http://schemas.microsoft.com/office/drawing/2014/main" id="{85E07D17-3D99-4AEF-A7FE-6B1A7FD4130F}"/>
                  </a:ext>
                </a:extLst>
              </p:cNvPr>
              <p:cNvSpPr/>
              <p:nvPr/>
            </p:nvSpPr>
            <p:spPr>
              <a:xfrm>
                <a:off x="2125687" y="1013895"/>
                <a:ext cx="1796450" cy="591241"/>
              </a:xfrm>
              <a:prstGeom prst="rect">
                <a:avLst/>
              </a:prstGeom>
              <a:solidFill>
                <a:schemeClr val="bg2">
                  <a:lumMod val="40000"/>
                  <a:lumOff val="60000"/>
                </a:schemeClr>
              </a:solidFill>
              <a:ln w="12700" cap="flat" algn="ctr">
                <a:noFill/>
                <a:prstDash val="solid"/>
              </a:ln>
            </p:spPr>
            <p:style>
              <a:lnRef idx="2">
                <a:schemeClr val="dk1"/>
              </a:lnRef>
              <a:fillRef idx="1">
                <a:schemeClr val="lt1"/>
              </a:fillRef>
              <a:effectRef idx="0">
                <a:schemeClr val="dk1"/>
              </a:effectRef>
              <a:fontRef idx="minor">
                <a:schemeClr val="dk1"/>
              </a:fontRef>
            </p:style>
            <p:txBody>
              <a:bodyPr rtlCol="0" anchor="ctr"/>
              <a:lstStyle/>
              <a:p>
                <a:pPr algn="ctr"/>
                <a:r>
                  <a:rPr lang="en-US" sz="1000">
                    <a:latin typeface="Georgia" pitchFamily="18" charset="0"/>
                  </a:rPr>
                  <a:t>1031 OWNER 1, LLC **</a:t>
                </a:r>
              </a:p>
              <a:p>
                <a:pPr algn="ctr"/>
                <a:endParaRPr lang="en-US" sz="1000">
                  <a:latin typeface="Georgia" pitchFamily="18" charset="0"/>
                </a:endParaRPr>
              </a:p>
              <a:p>
                <a:pPr algn="ctr"/>
                <a:r>
                  <a:rPr lang="en-US" sz="1000">
                    <a:latin typeface="Georgia" pitchFamily="18" charset="0"/>
                  </a:rPr>
                  <a:t>[_____% TIC]</a:t>
                </a:r>
              </a:p>
            </p:txBody>
          </p:sp>
          <p:sp>
            <p:nvSpPr>
              <p:cNvPr id="33" name="Rectangle 32">
                <a:extLst>
                  <a:ext uri="{FF2B5EF4-FFF2-40B4-BE49-F238E27FC236}">
                    <a16:creationId xmlns:a16="http://schemas.microsoft.com/office/drawing/2014/main" id="{84F2B94B-3363-4C80-A5CB-80569683DCF8}"/>
                  </a:ext>
                </a:extLst>
              </p:cNvPr>
              <p:cNvSpPr/>
              <p:nvPr/>
            </p:nvSpPr>
            <p:spPr>
              <a:xfrm>
                <a:off x="1848571" y="1848545"/>
                <a:ext cx="2336580" cy="485745"/>
              </a:xfrm>
              <a:prstGeom prst="rect">
                <a:avLst/>
              </a:prstGeom>
              <a:solidFill>
                <a:schemeClr val="bg2">
                  <a:lumMod val="40000"/>
                  <a:lumOff val="60000"/>
                </a:schemeClr>
              </a:solidFill>
              <a:ln w="12700" cap="flat" algn="ctr">
                <a:noFill/>
                <a:prstDash val="solid"/>
              </a:ln>
            </p:spPr>
            <p:style>
              <a:lnRef idx="2">
                <a:schemeClr val="dk1"/>
              </a:lnRef>
              <a:fillRef idx="1">
                <a:schemeClr val="lt1"/>
              </a:fillRef>
              <a:effectRef idx="0">
                <a:schemeClr val="dk1"/>
              </a:effectRef>
              <a:fontRef idx="minor">
                <a:schemeClr val="dk1"/>
              </a:fontRef>
            </p:style>
            <p:txBody>
              <a:bodyPr rtlCol="0" anchor="ctr"/>
              <a:lstStyle/>
              <a:p>
                <a:pPr algn="ctr"/>
                <a:r>
                  <a:rPr lang="en-US" sz="1000">
                    <a:latin typeface="Georgia" pitchFamily="18" charset="0"/>
                    <a:cs typeface="Times New Roman" panose="02020603050405020304" pitchFamily="18" charset="0"/>
                  </a:rPr>
                  <a:t>1031 INVESTING ENTITY, INC. (Sole Member - 100%)</a:t>
                </a:r>
              </a:p>
            </p:txBody>
          </p:sp>
          <p:cxnSp>
            <p:nvCxnSpPr>
              <p:cNvPr id="34" name="Straight Connector 33">
                <a:extLst>
                  <a:ext uri="{FF2B5EF4-FFF2-40B4-BE49-F238E27FC236}">
                    <a16:creationId xmlns:a16="http://schemas.microsoft.com/office/drawing/2014/main" id="{BF1BE5DE-EBCC-4AFC-A020-BFC0291BF960}"/>
                  </a:ext>
                </a:extLst>
              </p:cNvPr>
              <p:cNvCxnSpPr/>
              <p:nvPr/>
            </p:nvCxnSpPr>
            <p:spPr>
              <a:xfrm>
                <a:off x="1410120" y="2940134"/>
                <a:ext cx="3071192" cy="0"/>
              </a:xfrm>
              <a:prstGeom prst="line">
                <a:avLst/>
              </a:prstGeom>
              <a:ln>
                <a:solidFill>
                  <a:srgbClr val="0046BA"/>
                </a:solidFill>
              </a:ln>
            </p:spPr>
            <p:style>
              <a:lnRef idx="2">
                <a:schemeClr val="accent2"/>
              </a:lnRef>
              <a:fillRef idx="0">
                <a:schemeClr val="accent2"/>
              </a:fillRef>
              <a:effectRef idx="1">
                <a:schemeClr val="accent2"/>
              </a:effectRef>
              <a:fontRef idx="minor">
                <a:schemeClr val="tx1"/>
              </a:fontRef>
            </p:style>
          </p:cxnSp>
          <p:sp>
            <p:nvSpPr>
              <p:cNvPr id="35" name="Rectangle 34">
                <a:extLst>
                  <a:ext uri="{FF2B5EF4-FFF2-40B4-BE49-F238E27FC236}">
                    <a16:creationId xmlns:a16="http://schemas.microsoft.com/office/drawing/2014/main" id="{E26652EF-BC3E-4D85-9F49-375171DC3AAD}"/>
                  </a:ext>
                </a:extLst>
              </p:cNvPr>
              <p:cNvSpPr/>
              <p:nvPr/>
            </p:nvSpPr>
            <p:spPr>
              <a:xfrm>
                <a:off x="745156" y="3166736"/>
                <a:ext cx="1280457" cy="443100"/>
              </a:xfrm>
              <a:prstGeom prst="rect">
                <a:avLst/>
              </a:prstGeom>
              <a:solidFill>
                <a:schemeClr val="bg2">
                  <a:lumMod val="40000"/>
                  <a:lumOff val="60000"/>
                </a:schemeClr>
              </a:solidFill>
              <a:ln w="12700" cap="flat" algn="ctr">
                <a:noFill/>
                <a:prstDash val="solid"/>
              </a:ln>
            </p:spPr>
            <p:style>
              <a:lnRef idx="2">
                <a:schemeClr val="dk1"/>
              </a:lnRef>
              <a:fillRef idx="1">
                <a:schemeClr val="lt1"/>
              </a:fillRef>
              <a:effectRef idx="0">
                <a:schemeClr val="dk1"/>
              </a:effectRef>
              <a:fontRef idx="minor">
                <a:schemeClr val="dk1"/>
              </a:fontRef>
            </p:style>
            <p:txBody>
              <a:bodyPr rtlCol="0" anchor="ctr"/>
              <a:lstStyle/>
              <a:p>
                <a:pPr algn="ctr"/>
                <a:r>
                  <a:rPr lang="en-US" sz="900">
                    <a:latin typeface="Georgia" pitchFamily="18" charset="0"/>
                  </a:rPr>
                  <a:t>SHAREHOLDER</a:t>
                </a:r>
              </a:p>
              <a:p>
                <a:pPr algn="ctr"/>
                <a:r>
                  <a:rPr lang="en-US" sz="900">
                    <a:latin typeface="Georgia" pitchFamily="18" charset="0"/>
                  </a:rPr>
                  <a:t>(33%)</a:t>
                </a:r>
              </a:p>
            </p:txBody>
          </p:sp>
          <p:sp>
            <p:nvSpPr>
              <p:cNvPr id="36" name="Rectangle 35">
                <a:extLst>
                  <a:ext uri="{FF2B5EF4-FFF2-40B4-BE49-F238E27FC236}">
                    <a16:creationId xmlns:a16="http://schemas.microsoft.com/office/drawing/2014/main" id="{CCB79F2E-46EF-4DA3-91D8-DA57F7ACA668}"/>
                  </a:ext>
                </a:extLst>
              </p:cNvPr>
              <p:cNvSpPr/>
              <p:nvPr/>
            </p:nvSpPr>
            <p:spPr>
              <a:xfrm>
                <a:off x="2300870" y="3157338"/>
                <a:ext cx="1276062" cy="441897"/>
              </a:xfrm>
              <a:prstGeom prst="rect">
                <a:avLst/>
              </a:prstGeom>
              <a:solidFill>
                <a:schemeClr val="bg2">
                  <a:lumMod val="40000"/>
                  <a:lumOff val="60000"/>
                </a:schemeClr>
              </a:solidFill>
              <a:ln w="12700" cap="flat" algn="ctr">
                <a:noFill/>
                <a:prstDash val="solid"/>
              </a:ln>
            </p:spPr>
            <p:style>
              <a:lnRef idx="2">
                <a:schemeClr val="dk1"/>
              </a:lnRef>
              <a:fillRef idx="1">
                <a:schemeClr val="lt1"/>
              </a:fillRef>
              <a:effectRef idx="0">
                <a:schemeClr val="dk1"/>
              </a:effectRef>
              <a:fontRef idx="minor">
                <a:schemeClr val="dk1"/>
              </a:fontRef>
            </p:style>
            <p:txBody>
              <a:bodyPr rtlCol="0" anchor="ctr"/>
              <a:lstStyle/>
              <a:p>
                <a:pPr algn="ctr"/>
                <a:r>
                  <a:rPr lang="en-US" sz="900">
                    <a:latin typeface="Georgia" pitchFamily="18" charset="0"/>
                  </a:rPr>
                  <a:t>SHAREHOLDER</a:t>
                </a:r>
              </a:p>
              <a:p>
                <a:pPr algn="ctr"/>
                <a:r>
                  <a:rPr lang="en-US" sz="900">
                    <a:latin typeface="Georgia" pitchFamily="18" charset="0"/>
                  </a:rPr>
                  <a:t>(33%)</a:t>
                </a:r>
              </a:p>
            </p:txBody>
          </p:sp>
          <p:sp>
            <p:nvSpPr>
              <p:cNvPr id="37" name="Rectangle 36">
                <a:extLst>
                  <a:ext uri="{FF2B5EF4-FFF2-40B4-BE49-F238E27FC236}">
                    <a16:creationId xmlns:a16="http://schemas.microsoft.com/office/drawing/2014/main" id="{65482438-B986-43E7-83F8-3481D81A4E60}"/>
                  </a:ext>
                </a:extLst>
              </p:cNvPr>
              <p:cNvSpPr/>
              <p:nvPr/>
            </p:nvSpPr>
            <p:spPr>
              <a:xfrm>
                <a:off x="3805835" y="3157338"/>
                <a:ext cx="1350955" cy="472807"/>
              </a:xfrm>
              <a:prstGeom prst="rect">
                <a:avLst/>
              </a:prstGeom>
              <a:solidFill>
                <a:schemeClr val="bg2">
                  <a:lumMod val="40000"/>
                  <a:lumOff val="60000"/>
                </a:schemeClr>
              </a:solidFill>
              <a:ln w="12700" cap="flat" algn="ctr">
                <a:noFill/>
                <a:prstDash val="solid"/>
              </a:ln>
            </p:spPr>
            <p:style>
              <a:lnRef idx="2">
                <a:schemeClr val="dk1"/>
              </a:lnRef>
              <a:fillRef idx="1">
                <a:schemeClr val="lt1"/>
              </a:fillRef>
              <a:effectRef idx="0">
                <a:schemeClr val="dk1"/>
              </a:effectRef>
              <a:fontRef idx="minor">
                <a:schemeClr val="dk1"/>
              </a:fontRef>
            </p:style>
            <p:txBody>
              <a:bodyPr rtlCol="0" anchor="ctr"/>
              <a:lstStyle/>
              <a:p>
                <a:pPr algn="ctr"/>
                <a:r>
                  <a:rPr lang="en-US" sz="900">
                    <a:latin typeface="Georgia" pitchFamily="18" charset="0"/>
                  </a:rPr>
                  <a:t>SHAREHOLDER</a:t>
                </a:r>
              </a:p>
              <a:p>
                <a:pPr algn="ctr"/>
                <a:r>
                  <a:rPr lang="en-US" sz="900">
                    <a:latin typeface="Georgia" pitchFamily="18" charset="0"/>
                  </a:rPr>
                  <a:t>(33%)</a:t>
                </a:r>
              </a:p>
            </p:txBody>
          </p:sp>
          <p:cxnSp>
            <p:nvCxnSpPr>
              <p:cNvPr id="38" name="Straight Connector 37">
                <a:extLst>
                  <a:ext uri="{FF2B5EF4-FFF2-40B4-BE49-F238E27FC236}">
                    <a16:creationId xmlns:a16="http://schemas.microsoft.com/office/drawing/2014/main" id="{6726C72E-8D81-4D19-BFD5-AFC892A512EC}"/>
                  </a:ext>
                </a:extLst>
              </p:cNvPr>
              <p:cNvCxnSpPr/>
              <p:nvPr/>
            </p:nvCxnSpPr>
            <p:spPr>
              <a:xfrm flipH="1">
                <a:off x="3016861" y="2318019"/>
                <a:ext cx="1" cy="622114"/>
              </a:xfrm>
              <a:prstGeom prst="line">
                <a:avLst/>
              </a:prstGeom>
              <a:ln>
                <a:solidFill>
                  <a:srgbClr val="0046BA"/>
                </a:solidFill>
              </a:ln>
            </p:spPr>
            <p:style>
              <a:lnRef idx="2">
                <a:schemeClr val="accent2"/>
              </a:lnRef>
              <a:fillRef idx="0">
                <a:schemeClr val="accent2"/>
              </a:fillRef>
              <a:effectRef idx="1">
                <a:schemeClr val="accent2"/>
              </a:effectRef>
              <a:fontRef idx="minor">
                <a:schemeClr val="tx1"/>
              </a:fontRef>
            </p:style>
          </p:cxnSp>
          <p:cxnSp>
            <p:nvCxnSpPr>
              <p:cNvPr id="39" name="Straight Connector 38">
                <a:extLst>
                  <a:ext uri="{FF2B5EF4-FFF2-40B4-BE49-F238E27FC236}">
                    <a16:creationId xmlns:a16="http://schemas.microsoft.com/office/drawing/2014/main" id="{6420D051-DF9A-4C68-BC38-E4A9224D5A29}"/>
                  </a:ext>
                </a:extLst>
              </p:cNvPr>
              <p:cNvCxnSpPr/>
              <p:nvPr/>
            </p:nvCxnSpPr>
            <p:spPr>
              <a:xfrm flipH="1">
                <a:off x="1412288" y="2860243"/>
                <a:ext cx="0" cy="159782"/>
              </a:xfrm>
              <a:prstGeom prst="line">
                <a:avLst/>
              </a:prstGeom>
              <a:ln>
                <a:solidFill>
                  <a:srgbClr val="0046BA"/>
                </a:solidFill>
              </a:ln>
            </p:spPr>
            <p:style>
              <a:lnRef idx="2">
                <a:schemeClr val="accent2"/>
              </a:lnRef>
              <a:fillRef idx="0">
                <a:schemeClr val="accent2"/>
              </a:fillRef>
              <a:effectRef idx="1">
                <a:schemeClr val="accent2"/>
              </a:effectRef>
              <a:fontRef idx="minor">
                <a:schemeClr val="tx1"/>
              </a:fontRef>
            </p:style>
          </p:cxnSp>
          <p:cxnSp>
            <p:nvCxnSpPr>
              <p:cNvPr id="40" name="Straight Connector 39">
                <a:extLst>
                  <a:ext uri="{FF2B5EF4-FFF2-40B4-BE49-F238E27FC236}">
                    <a16:creationId xmlns:a16="http://schemas.microsoft.com/office/drawing/2014/main" id="{5B2EF9DA-2A51-4321-A53B-23E59E104393}"/>
                  </a:ext>
                </a:extLst>
              </p:cNvPr>
              <p:cNvCxnSpPr/>
              <p:nvPr/>
            </p:nvCxnSpPr>
            <p:spPr>
              <a:xfrm>
                <a:off x="4481312" y="2871845"/>
                <a:ext cx="1" cy="148180"/>
              </a:xfrm>
              <a:prstGeom prst="line">
                <a:avLst/>
              </a:prstGeom>
              <a:ln>
                <a:solidFill>
                  <a:srgbClr val="0046BA"/>
                </a:solidFill>
              </a:ln>
            </p:spPr>
            <p:style>
              <a:lnRef idx="2">
                <a:schemeClr val="accent2"/>
              </a:lnRef>
              <a:fillRef idx="0">
                <a:schemeClr val="accent2"/>
              </a:fillRef>
              <a:effectRef idx="1">
                <a:schemeClr val="accent2"/>
              </a:effectRef>
              <a:fontRef idx="minor">
                <a:schemeClr val="tx1"/>
              </a:fontRef>
            </p:style>
          </p:cxnSp>
          <p:cxnSp>
            <p:nvCxnSpPr>
              <p:cNvPr id="41" name="Straight Connector 40">
                <a:extLst>
                  <a:ext uri="{FF2B5EF4-FFF2-40B4-BE49-F238E27FC236}">
                    <a16:creationId xmlns:a16="http://schemas.microsoft.com/office/drawing/2014/main" id="{4A28987C-EE2E-4C92-9A45-671E39BC829C}"/>
                  </a:ext>
                </a:extLst>
              </p:cNvPr>
              <p:cNvCxnSpPr>
                <a:stCxn id="33" idx="0"/>
                <a:endCxn id="32" idx="2"/>
              </p:cNvCxnSpPr>
              <p:nvPr/>
            </p:nvCxnSpPr>
            <p:spPr>
              <a:xfrm flipV="1">
                <a:off x="3016861" y="1605137"/>
                <a:ext cx="7051" cy="243409"/>
              </a:xfrm>
              <a:prstGeom prst="line">
                <a:avLst/>
              </a:prstGeom>
              <a:ln>
                <a:solidFill>
                  <a:srgbClr val="0046BA"/>
                </a:solidFill>
              </a:ln>
            </p:spPr>
            <p:style>
              <a:lnRef idx="2">
                <a:schemeClr val="accent2"/>
              </a:lnRef>
              <a:fillRef idx="0">
                <a:schemeClr val="accent2"/>
              </a:fillRef>
              <a:effectRef idx="1">
                <a:schemeClr val="accent2"/>
              </a:effectRef>
              <a:fontRef idx="minor">
                <a:schemeClr val="tx1"/>
              </a:fontRef>
            </p:style>
          </p:cxnSp>
          <p:cxnSp>
            <p:nvCxnSpPr>
              <p:cNvPr id="42" name="Straight Arrow Connector 41">
                <a:extLst>
                  <a:ext uri="{FF2B5EF4-FFF2-40B4-BE49-F238E27FC236}">
                    <a16:creationId xmlns:a16="http://schemas.microsoft.com/office/drawing/2014/main" id="{D4F93160-A446-4678-897F-B4F96199ABD0}"/>
                  </a:ext>
                </a:extLst>
              </p:cNvPr>
              <p:cNvCxnSpPr>
                <a:stCxn id="29" idx="0"/>
                <a:endCxn id="53" idx="5"/>
              </p:cNvCxnSpPr>
              <p:nvPr/>
            </p:nvCxnSpPr>
            <p:spPr>
              <a:xfrm flipH="1" flipV="1">
                <a:off x="6437347" y="435289"/>
                <a:ext cx="2444026" cy="565029"/>
              </a:xfrm>
              <a:prstGeom prst="straightConnector1">
                <a:avLst/>
              </a:prstGeom>
              <a:ln>
                <a:solidFill>
                  <a:srgbClr val="0046BA"/>
                </a:solidFill>
                <a:tailEnd type="triangle"/>
              </a:ln>
            </p:spPr>
            <p:style>
              <a:lnRef idx="2">
                <a:schemeClr val="accent2"/>
              </a:lnRef>
              <a:fillRef idx="0">
                <a:schemeClr val="accent2"/>
              </a:fillRef>
              <a:effectRef idx="1">
                <a:schemeClr val="accent2"/>
              </a:effectRef>
              <a:fontRef idx="minor">
                <a:schemeClr val="tx1"/>
              </a:fontRef>
            </p:style>
          </p:cxnSp>
          <p:cxnSp>
            <p:nvCxnSpPr>
              <p:cNvPr id="43" name="Straight Arrow Connector 42">
                <a:extLst>
                  <a:ext uri="{FF2B5EF4-FFF2-40B4-BE49-F238E27FC236}">
                    <a16:creationId xmlns:a16="http://schemas.microsoft.com/office/drawing/2014/main" id="{4F47093F-EDC8-4597-B35C-F944AEEC3F29}"/>
                  </a:ext>
                </a:extLst>
              </p:cNvPr>
              <p:cNvCxnSpPr>
                <a:stCxn id="32" idx="0"/>
              </p:cNvCxnSpPr>
              <p:nvPr/>
            </p:nvCxnSpPr>
            <p:spPr>
              <a:xfrm flipV="1">
                <a:off x="3023913" y="337767"/>
                <a:ext cx="1778501" cy="676128"/>
              </a:xfrm>
              <a:prstGeom prst="straightConnector1">
                <a:avLst/>
              </a:prstGeom>
              <a:ln>
                <a:solidFill>
                  <a:srgbClr val="0046BA"/>
                </a:solidFill>
                <a:tailEnd type="triangle"/>
              </a:ln>
            </p:spPr>
            <p:style>
              <a:lnRef idx="2">
                <a:schemeClr val="accent2"/>
              </a:lnRef>
              <a:fillRef idx="0">
                <a:schemeClr val="accent2"/>
              </a:fillRef>
              <a:effectRef idx="1">
                <a:schemeClr val="accent2"/>
              </a:effectRef>
              <a:fontRef idx="minor">
                <a:schemeClr val="tx1"/>
              </a:fontRef>
            </p:style>
          </p:cxnSp>
          <p:cxnSp>
            <p:nvCxnSpPr>
              <p:cNvPr id="44" name="Straight Connector 43">
                <a:extLst>
                  <a:ext uri="{FF2B5EF4-FFF2-40B4-BE49-F238E27FC236}">
                    <a16:creationId xmlns:a16="http://schemas.microsoft.com/office/drawing/2014/main" id="{176EA7ED-3F7B-4120-9960-1D4BADEB0AEB}"/>
                  </a:ext>
                </a:extLst>
              </p:cNvPr>
              <p:cNvCxnSpPr>
                <a:stCxn id="46" idx="0"/>
                <a:endCxn id="45" idx="2"/>
              </p:cNvCxnSpPr>
              <p:nvPr/>
            </p:nvCxnSpPr>
            <p:spPr>
              <a:xfrm flipH="1" flipV="1">
                <a:off x="5951906" y="2405176"/>
                <a:ext cx="1463400" cy="764466"/>
              </a:xfrm>
              <a:prstGeom prst="line">
                <a:avLst/>
              </a:prstGeom>
              <a:ln>
                <a:solidFill>
                  <a:srgbClr val="0046BA"/>
                </a:solidFill>
              </a:ln>
            </p:spPr>
            <p:style>
              <a:lnRef idx="2">
                <a:schemeClr val="accent2"/>
              </a:lnRef>
              <a:fillRef idx="0">
                <a:schemeClr val="accent2"/>
              </a:fillRef>
              <a:effectRef idx="1">
                <a:schemeClr val="accent2"/>
              </a:effectRef>
              <a:fontRef idx="minor">
                <a:schemeClr val="tx1"/>
              </a:fontRef>
            </p:style>
          </p:cxnSp>
          <p:sp>
            <p:nvSpPr>
              <p:cNvPr id="45" name="Rectangle 44">
                <a:extLst>
                  <a:ext uri="{FF2B5EF4-FFF2-40B4-BE49-F238E27FC236}">
                    <a16:creationId xmlns:a16="http://schemas.microsoft.com/office/drawing/2014/main" id="{AD531C51-14B3-4CD2-B107-4D66D03D3B95}"/>
                  </a:ext>
                </a:extLst>
              </p:cNvPr>
              <p:cNvSpPr/>
              <p:nvPr/>
            </p:nvSpPr>
            <p:spPr>
              <a:xfrm>
                <a:off x="5053681" y="1825469"/>
                <a:ext cx="1796451" cy="579708"/>
              </a:xfrm>
              <a:prstGeom prst="rect">
                <a:avLst/>
              </a:prstGeom>
              <a:solidFill>
                <a:schemeClr val="bg2">
                  <a:lumMod val="40000"/>
                  <a:lumOff val="60000"/>
                </a:schemeClr>
              </a:solidFill>
              <a:ln w="12700" cap="flat" algn="ctr">
                <a:noFill/>
                <a:prstDash val="solid"/>
              </a:ln>
            </p:spPr>
            <p:style>
              <a:lnRef idx="2">
                <a:schemeClr val="dk1"/>
              </a:lnRef>
              <a:fillRef idx="1">
                <a:schemeClr val="lt1"/>
              </a:fillRef>
              <a:effectRef idx="0">
                <a:schemeClr val="dk1"/>
              </a:effectRef>
              <a:fontRef idx="minor">
                <a:schemeClr val="dk1"/>
              </a:fontRef>
            </p:style>
            <p:txBody>
              <a:bodyPr rtlCol="0" anchor="ctr"/>
              <a:lstStyle/>
              <a:p>
                <a:pPr algn="ctr"/>
                <a:r>
                  <a:rPr lang="en-US" sz="1000">
                    <a:latin typeface="Georgia" pitchFamily="18" charset="0"/>
                  </a:rPr>
                  <a:t>1031 INVESTING ENTITY, LLC </a:t>
                </a:r>
              </a:p>
              <a:p>
                <a:pPr algn="ctr"/>
                <a:r>
                  <a:rPr lang="en-US" sz="1000">
                    <a:latin typeface="Georgia" pitchFamily="18" charset="0"/>
                  </a:rPr>
                  <a:t>(100%)</a:t>
                </a:r>
              </a:p>
            </p:txBody>
          </p:sp>
          <p:sp>
            <p:nvSpPr>
              <p:cNvPr id="46" name="Rectangle 45">
                <a:extLst>
                  <a:ext uri="{FF2B5EF4-FFF2-40B4-BE49-F238E27FC236}">
                    <a16:creationId xmlns:a16="http://schemas.microsoft.com/office/drawing/2014/main" id="{6EECD261-2A70-4219-82C4-A37FD4B88B3D}"/>
                  </a:ext>
                </a:extLst>
              </p:cNvPr>
              <p:cNvSpPr/>
              <p:nvPr/>
            </p:nvSpPr>
            <p:spPr>
              <a:xfrm>
                <a:off x="6739672" y="3169642"/>
                <a:ext cx="1351270" cy="474697"/>
              </a:xfrm>
              <a:prstGeom prst="rect">
                <a:avLst/>
              </a:prstGeom>
              <a:solidFill>
                <a:schemeClr val="bg2">
                  <a:lumMod val="40000"/>
                  <a:lumOff val="60000"/>
                </a:schemeClr>
              </a:solidFill>
              <a:ln w="12700" cap="flat" algn="ctr">
                <a:noFill/>
                <a:prstDash val="solid"/>
              </a:ln>
            </p:spPr>
            <p:style>
              <a:lnRef idx="2">
                <a:schemeClr val="dk1"/>
              </a:lnRef>
              <a:fillRef idx="1">
                <a:schemeClr val="lt1"/>
              </a:fillRef>
              <a:effectRef idx="0">
                <a:schemeClr val="dk1"/>
              </a:effectRef>
              <a:fontRef idx="minor">
                <a:schemeClr val="dk1"/>
              </a:fontRef>
            </p:style>
            <p:txBody>
              <a:bodyPr rtlCol="0" anchor="ctr"/>
              <a:lstStyle/>
              <a:p>
                <a:pPr algn="ctr">
                  <a:spcBef>
                    <a:spcPts val="1200"/>
                  </a:spcBef>
                </a:pPr>
                <a:endParaRPr lang="en-US" sz="1100">
                  <a:latin typeface="Georgia" pitchFamily="18" charset="0"/>
                </a:endParaRPr>
              </a:p>
              <a:p>
                <a:pPr algn="ctr">
                  <a:spcBef>
                    <a:spcPts val="1200"/>
                  </a:spcBef>
                </a:pPr>
                <a:r>
                  <a:rPr lang="en-US" sz="1100">
                    <a:latin typeface="Georgia" pitchFamily="18" charset="0"/>
                  </a:rPr>
                  <a:t> MEMBER (50%)</a:t>
                </a:r>
              </a:p>
              <a:p>
                <a:pPr algn="ctr">
                  <a:spcBef>
                    <a:spcPts val="1200"/>
                  </a:spcBef>
                </a:pPr>
                <a:r>
                  <a:rPr lang="en-US" sz="1100">
                    <a:latin typeface="Georgia" pitchFamily="18" charset="0"/>
                  </a:rPr>
                  <a:t> </a:t>
                </a:r>
              </a:p>
            </p:txBody>
          </p:sp>
          <p:cxnSp>
            <p:nvCxnSpPr>
              <p:cNvPr id="47" name="Straight Arrow Connector 46">
                <a:extLst>
                  <a:ext uri="{FF2B5EF4-FFF2-40B4-BE49-F238E27FC236}">
                    <a16:creationId xmlns:a16="http://schemas.microsoft.com/office/drawing/2014/main" id="{B41558AC-6024-4F01-9172-3F638B588DE0}"/>
                  </a:ext>
                </a:extLst>
              </p:cNvPr>
              <p:cNvCxnSpPr>
                <a:stCxn id="51" idx="0"/>
                <a:endCxn id="53" idx="4"/>
              </p:cNvCxnSpPr>
              <p:nvPr/>
            </p:nvCxnSpPr>
            <p:spPr>
              <a:xfrm flipH="1" flipV="1">
                <a:off x="5694119" y="566245"/>
                <a:ext cx="257787" cy="439544"/>
              </a:xfrm>
              <a:prstGeom prst="straightConnector1">
                <a:avLst/>
              </a:prstGeom>
              <a:ln>
                <a:solidFill>
                  <a:srgbClr val="0046BA"/>
                </a:solidFill>
                <a:tailEnd type="triangle"/>
              </a:ln>
            </p:spPr>
            <p:style>
              <a:lnRef idx="2">
                <a:schemeClr val="accent2"/>
              </a:lnRef>
              <a:fillRef idx="0">
                <a:schemeClr val="accent2"/>
              </a:fillRef>
              <a:effectRef idx="1">
                <a:schemeClr val="accent2"/>
              </a:effectRef>
              <a:fontRef idx="minor">
                <a:schemeClr val="tx1"/>
              </a:fontRef>
            </p:style>
          </p:cxnSp>
          <p:cxnSp>
            <p:nvCxnSpPr>
              <p:cNvPr id="48" name="Straight Connector 47">
                <a:extLst>
                  <a:ext uri="{FF2B5EF4-FFF2-40B4-BE49-F238E27FC236}">
                    <a16:creationId xmlns:a16="http://schemas.microsoft.com/office/drawing/2014/main" id="{C44731EA-48CE-48EC-AF74-65D8863B3B17}"/>
                  </a:ext>
                </a:extLst>
              </p:cNvPr>
              <p:cNvCxnSpPr>
                <a:stCxn id="30" idx="0"/>
                <a:endCxn id="29" idx="2"/>
              </p:cNvCxnSpPr>
              <p:nvPr/>
            </p:nvCxnSpPr>
            <p:spPr>
              <a:xfrm flipH="1" flipV="1">
                <a:off x="8881372" y="1580026"/>
                <a:ext cx="11580" cy="306209"/>
              </a:xfrm>
              <a:prstGeom prst="line">
                <a:avLst/>
              </a:prstGeom>
              <a:ln>
                <a:solidFill>
                  <a:srgbClr val="0046BA"/>
                </a:solidFill>
              </a:ln>
            </p:spPr>
            <p:style>
              <a:lnRef idx="2">
                <a:schemeClr val="accent2"/>
              </a:lnRef>
              <a:fillRef idx="0">
                <a:schemeClr val="accent2"/>
              </a:fillRef>
              <a:effectRef idx="1">
                <a:schemeClr val="accent2"/>
              </a:effectRef>
              <a:fontRef idx="minor">
                <a:schemeClr val="tx1"/>
              </a:fontRef>
            </p:style>
          </p:cxnSp>
          <p:cxnSp>
            <p:nvCxnSpPr>
              <p:cNvPr id="49" name="Straight Connector 48">
                <a:extLst>
                  <a:ext uri="{FF2B5EF4-FFF2-40B4-BE49-F238E27FC236}">
                    <a16:creationId xmlns:a16="http://schemas.microsoft.com/office/drawing/2014/main" id="{9E13768A-0657-48CB-8ADF-3E39D0DF07B4}"/>
                  </a:ext>
                </a:extLst>
              </p:cNvPr>
              <p:cNvCxnSpPr>
                <a:stCxn id="45" idx="2"/>
                <a:endCxn id="50" idx="0"/>
              </p:cNvCxnSpPr>
              <p:nvPr/>
            </p:nvCxnSpPr>
            <p:spPr>
              <a:xfrm flipH="1">
                <a:off x="5951015" y="2405176"/>
                <a:ext cx="892" cy="764466"/>
              </a:xfrm>
              <a:prstGeom prst="line">
                <a:avLst/>
              </a:prstGeom>
              <a:ln>
                <a:solidFill>
                  <a:srgbClr val="0046BA"/>
                </a:solidFill>
              </a:ln>
            </p:spPr>
            <p:style>
              <a:lnRef idx="2">
                <a:schemeClr val="accent2"/>
              </a:lnRef>
              <a:fillRef idx="0">
                <a:schemeClr val="accent2"/>
              </a:fillRef>
              <a:effectRef idx="1">
                <a:schemeClr val="accent2"/>
              </a:effectRef>
              <a:fontRef idx="minor">
                <a:schemeClr val="tx1"/>
              </a:fontRef>
            </p:style>
          </p:cxnSp>
          <p:sp>
            <p:nvSpPr>
              <p:cNvPr id="50" name="Rectangle 49">
                <a:extLst>
                  <a:ext uri="{FF2B5EF4-FFF2-40B4-BE49-F238E27FC236}">
                    <a16:creationId xmlns:a16="http://schemas.microsoft.com/office/drawing/2014/main" id="{0A13CBC6-63C0-4B0C-B5CD-9282718C2BC1}"/>
                  </a:ext>
                </a:extLst>
              </p:cNvPr>
              <p:cNvSpPr/>
              <p:nvPr/>
            </p:nvSpPr>
            <p:spPr>
              <a:xfrm>
                <a:off x="5275379" y="3169642"/>
                <a:ext cx="1351270" cy="474697"/>
              </a:xfrm>
              <a:prstGeom prst="rect">
                <a:avLst/>
              </a:prstGeom>
              <a:solidFill>
                <a:schemeClr val="bg2">
                  <a:lumMod val="40000"/>
                  <a:lumOff val="60000"/>
                </a:schemeClr>
              </a:solidFill>
              <a:ln w="12700" cap="flat" algn="ctr">
                <a:noFill/>
                <a:prstDash val="solid"/>
              </a:ln>
            </p:spPr>
            <p:style>
              <a:lnRef idx="2">
                <a:schemeClr val="dk1"/>
              </a:lnRef>
              <a:fillRef idx="1">
                <a:schemeClr val="lt1"/>
              </a:fillRef>
              <a:effectRef idx="0">
                <a:schemeClr val="dk1"/>
              </a:effectRef>
              <a:fontRef idx="minor">
                <a:schemeClr val="dk1"/>
              </a:fontRef>
            </p:style>
            <p:txBody>
              <a:bodyPr rtlCol="0" anchor="ctr"/>
              <a:lstStyle/>
              <a:p>
                <a:pPr algn="ctr">
                  <a:spcBef>
                    <a:spcPts val="1200"/>
                  </a:spcBef>
                </a:pPr>
                <a:endParaRPr lang="en-US" sz="1100">
                  <a:latin typeface="Georgia" pitchFamily="18" charset="0"/>
                </a:endParaRPr>
              </a:p>
              <a:p>
                <a:pPr algn="ctr">
                  <a:spcBef>
                    <a:spcPts val="1200"/>
                  </a:spcBef>
                </a:pPr>
                <a:r>
                  <a:rPr lang="en-US" sz="1100">
                    <a:latin typeface="Georgia" pitchFamily="18" charset="0"/>
                  </a:rPr>
                  <a:t>MEMBER (50%)</a:t>
                </a:r>
              </a:p>
              <a:p>
                <a:pPr algn="ctr">
                  <a:spcBef>
                    <a:spcPts val="1200"/>
                  </a:spcBef>
                </a:pPr>
                <a:r>
                  <a:rPr lang="en-US" sz="1100">
                    <a:latin typeface="Georgia" pitchFamily="18" charset="0"/>
                  </a:rPr>
                  <a:t> </a:t>
                </a:r>
              </a:p>
            </p:txBody>
          </p:sp>
          <p:sp>
            <p:nvSpPr>
              <p:cNvPr id="51" name="Rectangle 50">
                <a:extLst>
                  <a:ext uri="{FF2B5EF4-FFF2-40B4-BE49-F238E27FC236}">
                    <a16:creationId xmlns:a16="http://schemas.microsoft.com/office/drawing/2014/main" id="{B3B66994-E50A-4F80-A6CC-7C449CA149DE}"/>
                  </a:ext>
                </a:extLst>
              </p:cNvPr>
              <p:cNvSpPr/>
              <p:nvPr/>
            </p:nvSpPr>
            <p:spPr>
              <a:xfrm>
                <a:off x="5053681" y="1005789"/>
                <a:ext cx="1796451" cy="579708"/>
              </a:xfrm>
              <a:prstGeom prst="rect">
                <a:avLst/>
              </a:prstGeom>
              <a:solidFill>
                <a:schemeClr val="bg2">
                  <a:lumMod val="40000"/>
                  <a:lumOff val="60000"/>
                </a:schemeClr>
              </a:solidFill>
              <a:ln w="12700" cap="flat" algn="ctr">
                <a:noFill/>
                <a:prstDash val="solid"/>
              </a:ln>
            </p:spPr>
            <p:style>
              <a:lnRef idx="2">
                <a:schemeClr val="dk1"/>
              </a:lnRef>
              <a:fillRef idx="1">
                <a:schemeClr val="lt1"/>
              </a:fillRef>
              <a:effectRef idx="0">
                <a:schemeClr val="dk1"/>
              </a:effectRef>
              <a:fontRef idx="minor">
                <a:schemeClr val="dk1"/>
              </a:fontRef>
            </p:style>
            <p:txBody>
              <a:bodyPr rtlCol="0" anchor="ctr"/>
              <a:lstStyle/>
              <a:p>
                <a:pPr algn="ctr"/>
                <a:r>
                  <a:rPr lang="en-US" sz="1000">
                    <a:latin typeface="Georgia" pitchFamily="18" charset="0"/>
                  </a:rPr>
                  <a:t>1031 OWNER 2, LLC**</a:t>
                </a:r>
              </a:p>
              <a:p>
                <a:pPr algn="ctr"/>
                <a:endParaRPr lang="en-US" sz="1000">
                  <a:latin typeface="Georgia" pitchFamily="18" charset="0"/>
                </a:endParaRPr>
              </a:p>
              <a:p>
                <a:pPr algn="ctr"/>
                <a:r>
                  <a:rPr lang="en-US" sz="1000">
                    <a:latin typeface="Georgia" pitchFamily="18" charset="0"/>
                  </a:rPr>
                  <a:t>[___ % TIC]</a:t>
                </a:r>
              </a:p>
            </p:txBody>
          </p:sp>
          <p:cxnSp>
            <p:nvCxnSpPr>
              <p:cNvPr id="52" name="Straight Connector 51">
                <a:extLst>
                  <a:ext uri="{FF2B5EF4-FFF2-40B4-BE49-F238E27FC236}">
                    <a16:creationId xmlns:a16="http://schemas.microsoft.com/office/drawing/2014/main" id="{957ABCBE-3ECB-40F6-98AF-1CD8B4F42736}"/>
                  </a:ext>
                </a:extLst>
              </p:cNvPr>
              <p:cNvCxnSpPr>
                <a:stCxn id="45" idx="0"/>
                <a:endCxn id="51" idx="2"/>
              </p:cNvCxnSpPr>
              <p:nvPr/>
            </p:nvCxnSpPr>
            <p:spPr>
              <a:xfrm flipH="1" flipV="1">
                <a:off x="5951906" y="1585497"/>
                <a:ext cx="0" cy="239972"/>
              </a:xfrm>
              <a:prstGeom prst="line">
                <a:avLst/>
              </a:prstGeom>
              <a:ln>
                <a:solidFill>
                  <a:srgbClr val="0046BA"/>
                </a:solidFill>
              </a:ln>
            </p:spPr>
            <p:style>
              <a:lnRef idx="2">
                <a:schemeClr val="accent2"/>
              </a:lnRef>
              <a:fillRef idx="0">
                <a:schemeClr val="accent2"/>
              </a:fillRef>
              <a:effectRef idx="1">
                <a:schemeClr val="accent2"/>
              </a:effectRef>
              <a:fontRef idx="minor">
                <a:schemeClr val="tx1"/>
              </a:fontRef>
            </p:style>
          </p:cxnSp>
          <p:sp>
            <p:nvSpPr>
              <p:cNvPr id="53" name="Oval 52">
                <a:extLst>
                  <a:ext uri="{FF2B5EF4-FFF2-40B4-BE49-F238E27FC236}">
                    <a16:creationId xmlns:a16="http://schemas.microsoft.com/office/drawing/2014/main" id="{D26564BB-9595-4A65-8683-AD80218550DB}"/>
                  </a:ext>
                </a:extLst>
              </p:cNvPr>
              <p:cNvSpPr/>
              <p:nvPr/>
            </p:nvSpPr>
            <p:spPr>
              <a:xfrm>
                <a:off x="4643037" y="-327978"/>
                <a:ext cx="2102166" cy="894223"/>
              </a:xfrm>
              <a:prstGeom prst="ellipse">
                <a:avLst/>
              </a:prstGeom>
              <a:solidFill>
                <a:srgbClr val="0046BA"/>
              </a:solidFill>
              <a:ln w="12700" cap="flat" algn="ctr">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fontAlgn="auto">
                  <a:lnSpc>
                    <a:spcPct val="200000"/>
                  </a:lnSpc>
                  <a:spcBef>
                    <a:spcPts val="1200"/>
                  </a:spcBef>
                  <a:spcAft>
                    <a:spcPct val="0"/>
                  </a:spcAft>
                  <a:defRPr/>
                </a:pPr>
                <a:r>
                  <a:rPr lang="en-US" sz="1200" b="1">
                    <a:solidFill>
                      <a:schemeClr val="bg1"/>
                    </a:solidFill>
                    <a:latin typeface="Georgia" pitchFamily="18" charset="0"/>
                  </a:rPr>
                  <a:t>PROPERTY</a:t>
                </a:r>
              </a:p>
              <a:p>
                <a:pPr algn="dist">
                  <a:lnSpc>
                    <a:spcPct val="200000"/>
                  </a:lnSpc>
                  <a:spcAft>
                    <a:spcPct val="0"/>
                  </a:spcAft>
                </a:pPr>
                <a:endParaRPr lang="en-US" sz="1050" b="1">
                  <a:solidFill>
                    <a:schemeClr val="bg1"/>
                  </a:solidFill>
                  <a:latin typeface="Georgia" pitchFamily="18" charset="0"/>
                </a:endParaRPr>
              </a:p>
            </p:txBody>
          </p:sp>
        </p:grpSp>
      </p:grpSp>
      <p:sp>
        <p:nvSpPr>
          <p:cNvPr id="4165" name="Rectangle 4164">
            <a:extLst>
              <a:ext uri="{FF2B5EF4-FFF2-40B4-BE49-F238E27FC236}">
                <a16:creationId xmlns:a16="http://schemas.microsoft.com/office/drawing/2014/main" id="{E2683568-D231-43DA-8C96-C988B9D20E74}"/>
              </a:ext>
            </a:extLst>
          </p:cNvPr>
          <p:cNvSpPr/>
          <p:nvPr/>
        </p:nvSpPr>
        <p:spPr>
          <a:xfrm>
            <a:off x="8308808" y="459960"/>
            <a:ext cx="3654592" cy="5078313"/>
          </a:xfrm>
          <a:prstGeom prst="rect">
            <a:avLst/>
          </a:prstGeom>
        </p:spPr>
        <p:txBody>
          <a:bodyPr wrap="square">
            <a:spAutoFit/>
          </a:bodyPr>
          <a:lstStyle/>
          <a:p>
            <a:r>
              <a:rPr lang="en-US" sz="1200">
                <a:latin typeface="Georgia" pitchFamily="18" charset="0"/>
              </a:rPr>
              <a:t>** </a:t>
            </a:r>
            <a:r>
              <a:rPr lang="en-US" sz="1200" b="1">
                <a:latin typeface="Georgia" pitchFamily="18" charset="0"/>
              </a:rPr>
              <a:t>NOTE</a:t>
            </a:r>
            <a:r>
              <a:rPr lang="en-US" sz="1200">
                <a:latin typeface="Georgia" pitchFamily="18" charset="0"/>
              </a:rPr>
              <a:t>:  </a:t>
            </a:r>
          </a:p>
          <a:p>
            <a:pPr marL="171450" indent="-171450">
              <a:buFont typeface="Arial" panose="020B0604020202020204" pitchFamily="34" charset="0"/>
              <a:buChar char="•"/>
            </a:pPr>
            <a:r>
              <a:rPr lang="en-US" sz="1200">
                <a:latin typeface="Georgia" pitchFamily="18" charset="0"/>
              </a:rPr>
              <a:t>Each Sponsored LLC must be a disregarded entity; they cannot be classified as a Partnership. </a:t>
            </a:r>
          </a:p>
          <a:p>
            <a:pPr marL="171450" indent="-171450">
              <a:buFont typeface="Arial" panose="020B0604020202020204" pitchFamily="34" charset="0"/>
              <a:buChar char="•"/>
            </a:pPr>
            <a:r>
              <a:rPr lang="en-US" sz="1200">
                <a:latin typeface="Georgia" pitchFamily="18" charset="0"/>
              </a:rPr>
              <a:t>Ownership must flow directly to the Property - Partnership ownership, like stock, is considered personal property. </a:t>
            </a:r>
          </a:p>
          <a:p>
            <a:pPr marL="171450" indent="-171450">
              <a:buFont typeface="Arial" panose="020B0604020202020204" pitchFamily="34" charset="0"/>
              <a:buChar char="•"/>
            </a:pPr>
            <a:r>
              <a:rPr lang="en-US" sz="1200">
                <a:latin typeface="Georgia" pitchFamily="18" charset="0"/>
              </a:rPr>
              <a:t>Each owner of a 1031 Investing Entity must continue to own the same percentage as from their respective sale.  Any owner desiring to cash out of a sale must divest themselves of the 1031 entity prior to sale.</a:t>
            </a:r>
          </a:p>
          <a:p>
            <a:pPr marL="171450" indent="-171450">
              <a:buFont typeface="Arial" panose="020B0604020202020204" pitchFamily="34" charset="0"/>
              <a:buChar char="•"/>
            </a:pPr>
            <a:r>
              <a:rPr lang="en-US" sz="1200">
                <a:latin typeface="Georgia" pitchFamily="18" charset="0"/>
              </a:rPr>
              <a:t>There can be up to 34 TIC owners.</a:t>
            </a:r>
          </a:p>
          <a:p>
            <a:pPr marL="171450" indent="-171450">
              <a:buFont typeface="Arial" panose="020B0604020202020204" pitchFamily="34" charset="0"/>
              <a:buChar char="•"/>
            </a:pPr>
            <a:r>
              <a:rPr lang="en-US" sz="1200">
                <a:latin typeface="Georgia" pitchFamily="18" charset="0"/>
              </a:rPr>
              <a:t>The Manager of each LLC is a non-member and is the manager/sponsor to manage the Property and distribute income to owners.   </a:t>
            </a:r>
          </a:p>
          <a:p>
            <a:pPr marL="171450" indent="-171450">
              <a:buFont typeface="Arial" panose="020B0604020202020204" pitchFamily="34" charset="0"/>
              <a:buChar char="•"/>
            </a:pPr>
            <a:r>
              <a:rPr lang="en-US" sz="1200">
                <a:latin typeface="Georgia" pitchFamily="18" charset="0"/>
              </a:rPr>
              <a:t>Each 1031 LLC will have a management agreement with the manager/sponsor and a Tenant In Common (TIC) Agreement with each other for the management, ownership and profit distribution of the Property.  </a:t>
            </a:r>
          </a:p>
          <a:p>
            <a:pPr marL="171450" indent="-171450">
              <a:buFont typeface="Arial" panose="020B0604020202020204" pitchFamily="34" charset="0"/>
              <a:buChar char="•"/>
            </a:pPr>
            <a:r>
              <a:rPr lang="en-US" sz="1200">
                <a:latin typeface="Georgia" pitchFamily="18" charset="0"/>
              </a:rPr>
              <a:t>Any Mortgage Loan for the Property will be in the names of each Owner LLC for its percentage and provide for allocation of debt, payments and allow foreclosure by Lender on default. </a:t>
            </a:r>
          </a:p>
          <a:p>
            <a:pPr marL="171450" indent="-171450">
              <a:buFont typeface="Arial" panose="020B0604020202020204" pitchFamily="34" charset="0"/>
              <a:buChar char="•"/>
            </a:pPr>
            <a:r>
              <a:rPr lang="en-US" sz="1200">
                <a:latin typeface="Georgia" pitchFamily="18" charset="0"/>
              </a:rPr>
              <a:t>Structured investment would likely use entities but 1031 participants can be entities or individual owners; no partnerships.</a:t>
            </a:r>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10.0.17763.0"/>
  <p:tag name="AS_RELEASE_DATE" val="2020.02.14"/>
  <p:tag name="AS_TITLE" val="Aspose.Slides for .NET 4.0 Client Profile"/>
  <p:tag name="AS_VERSION" val="20.2"/>
</p:tagLst>
</file>

<file path=ppt/theme/theme1.xml><?xml version="1.0" encoding="utf-8"?>
<a:theme xmlns:a="http://schemas.openxmlformats.org/drawingml/2006/main" name="Saul Ewing Arnstein &amp; Lehr PowerPoint Template">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21 SEA&amp;L Template.pptx" id="{5989D0DA-7125-481D-B711-628A740C86DC}" vid="{5AC4EAA3-2C64-427E-8D30-5F9D4DD95C3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0</TotalTime>
  <Words>282</Words>
  <Application>Microsoft Office PowerPoint</Application>
  <PresentationFormat>Widescreen</PresentationFormat>
  <Paragraphs>38</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Georgia</vt:lpstr>
      <vt:lpstr>Webdings</vt:lpstr>
      <vt:lpstr>Wingdings</vt:lpstr>
      <vt:lpstr>Saul Ewing Arnstein &amp; Lehr PowerPoint Template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cp:revision>
  <dcterms:created xsi:type="dcterms:W3CDTF">1601-01-01T00:00:00Z</dcterms:created>
  <dcterms:modified xsi:type="dcterms:W3CDTF">2021-06-24T17:59:11Z</dcterms:modified>
</cp:coreProperties>
</file>