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43"/>
  </p:notesMasterIdLst>
  <p:handoutMasterIdLst>
    <p:handoutMasterId r:id="rId44"/>
  </p:handoutMasterIdLst>
  <p:sldIdLst>
    <p:sldId id="288" r:id="rId6"/>
    <p:sldId id="294" r:id="rId7"/>
    <p:sldId id="259" r:id="rId8"/>
    <p:sldId id="295" r:id="rId9"/>
    <p:sldId id="32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31" r:id="rId23"/>
    <p:sldId id="309" r:id="rId24"/>
    <p:sldId id="327" r:id="rId25"/>
    <p:sldId id="328" r:id="rId26"/>
    <p:sldId id="329" r:id="rId27"/>
    <p:sldId id="330" r:id="rId28"/>
    <p:sldId id="310" r:id="rId29"/>
    <p:sldId id="311" r:id="rId30"/>
    <p:sldId id="312" r:id="rId31"/>
    <p:sldId id="313" r:id="rId32"/>
    <p:sldId id="314" r:id="rId33"/>
    <p:sldId id="315" r:id="rId34"/>
    <p:sldId id="316" r:id="rId35"/>
    <p:sldId id="317" r:id="rId36"/>
    <p:sldId id="318" r:id="rId37"/>
    <p:sldId id="320" r:id="rId38"/>
    <p:sldId id="319" r:id="rId39"/>
    <p:sldId id="322" r:id="rId40"/>
    <p:sldId id="323" r:id="rId41"/>
    <p:sldId id="324" r:id="rId42"/>
  </p:sldIdLst>
  <p:sldSz cx="12192000" cy="6858000"/>
  <p:notesSz cx="6881813"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379"/>
    <a:srgbClr val="3BA4E0"/>
    <a:srgbClr val="151B28"/>
    <a:srgbClr val="D7E3EB"/>
    <a:srgbClr val="32394D"/>
    <a:srgbClr val="7DBD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 y="23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64C29DF6-0734-4EE8-80C6-AC0B67E7C3D4}" type="datetimeFigureOut">
              <a:rPr lang="en-US" smtClean="0"/>
              <a:t>12/8/2022</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377721A3-EA77-44A6-812D-B4946D34FE82}" type="slidenum">
              <a:rPr lang="en-US" smtClean="0"/>
              <a:t>‹#›</a:t>
            </a:fld>
            <a:endParaRPr lang="en-US"/>
          </a:p>
        </p:txBody>
      </p:sp>
    </p:spTree>
    <p:extLst>
      <p:ext uri="{BB962C8B-B14F-4D97-AF65-F5344CB8AC3E}">
        <p14:creationId xmlns:p14="http://schemas.microsoft.com/office/powerpoint/2010/main" val="164634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4E7460B1-67C0-1941-9377-EA21A04B5FC5}" type="datetimeFigureOut">
              <a:rPr lang="en-US" smtClean="0"/>
              <a:t>12/8/2022</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8A538E5C-288A-A842-8C1D-8F818F2FB024}" type="slidenum">
              <a:rPr lang="en-US" smtClean="0"/>
              <a:t>‹#›</a:t>
            </a:fld>
            <a:endParaRPr lang="en-US"/>
          </a:p>
        </p:txBody>
      </p:sp>
    </p:spTree>
    <p:extLst>
      <p:ext uri="{BB962C8B-B14F-4D97-AF65-F5344CB8AC3E}">
        <p14:creationId xmlns:p14="http://schemas.microsoft.com/office/powerpoint/2010/main" val="447980507"/>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38E5C-288A-A842-8C1D-8F818F2FB024}" type="slidenum">
              <a:rPr lang="en-US" smtClean="0"/>
              <a:pPr/>
              <a:t>1</a:t>
            </a:fld>
            <a:endParaRPr lang="en-US"/>
          </a:p>
        </p:txBody>
      </p:sp>
    </p:spTree>
    <p:extLst>
      <p:ext uri="{BB962C8B-B14F-4D97-AF65-F5344CB8AC3E}">
        <p14:creationId xmlns:p14="http://schemas.microsoft.com/office/powerpoint/2010/main" val="4526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38E5C-288A-A842-8C1D-8F818F2FB024}" type="slidenum">
              <a:rPr lang="en-US" smtClean="0"/>
              <a:t>2</a:t>
            </a:fld>
            <a:endParaRPr lang="en-US"/>
          </a:p>
        </p:txBody>
      </p:sp>
    </p:spTree>
    <p:extLst>
      <p:ext uri="{BB962C8B-B14F-4D97-AF65-F5344CB8AC3E}">
        <p14:creationId xmlns:p14="http://schemas.microsoft.com/office/powerpoint/2010/main" val="194153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EE3C776D-B914-E34C-8EE1-BDEF27CFC336}" type="datetimeFigureOut">
              <a:rPr lang="en-US" smtClean="0"/>
              <a:t>12/8/2022</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D00BB8DB-3F7E-2E45-9758-22C11BFEF5B7}" type="slidenum">
              <a:rPr lang="en-US" smtClean="0"/>
              <a:t>‹#›</a:t>
            </a:fld>
            <a:endParaRPr lang="en-US"/>
          </a:p>
        </p:txBody>
      </p:sp>
    </p:spTree>
    <p:extLst>
      <p:ext uri="{BB962C8B-B14F-4D97-AF65-F5344CB8AC3E}">
        <p14:creationId xmlns:p14="http://schemas.microsoft.com/office/powerpoint/2010/main" val="343738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vl1pPr>
          </a:lstStyle>
          <a:p>
            <a:r>
              <a:rPr lang="en-US"/>
              <a:t>Click to edit Master title style</a:t>
            </a:r>
          </a:p>
        </p:txBody>
      </p:sp>
      <p:sp>
        <p:nvSpPr>
          <p:cNvPr id="3" name="Content Placeholder 2"/>
          <p:cNvSpPr>
            <a:spLocks noGrp="1"/>
          </p:cNvSpPr>
          <p:nvPr>
            <p:ph idx="1"/>
          </p:nvPr>
        </p:nvSpPr>
        <p:spPr>
          <a:xfrm>
            <a:off x="304800" y="1206501"/>
            <a:ext cx="11582400" cy="4876800"/>
          </a:xfrm>
        </p:spPr>
        <p:txBody>
          <a:bodyPr/>
          <a:lstStyle>
            <a:lvl1pPr>
              <a:defRPr sz="2000">
                <a:solidFill>
                  <a:srgbClr val="556379"/>
                </a:solidFill>
              </a:defRPr>
            </a:lvl1pPr>
            <a:lvl2pPr>
              <a:defRPr sz="2000">
                <a:solidFill>
                  <a:srgbClr val="556379"/>
                </a:solidFill>
              </a:defRPr>
            </a:lvl2pPr>
            <a:lvl3pPr>
              <a:defRPr sz="2000">
                <a:solidFill>
                  <a:srgbClr val="556379"/>
                </a:solidFill>
              </a:defRPr>
            </a:lvl3pPr>
            <a:lvl4pPr>
              <a:defRPr sz="2000">
                <a:solidFill>
                  <a:srgbClr val="556379"/>
                </a:solidFill>
              </a:defRPr>
            </a:lvl4pPr>
            <a:lvl5pPr>
              <a:defRPr sz="2000">
                <a:solidFill>
                  <a:srgbClr val="55637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630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mas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6391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alpha val="2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888" r="1774" b="66441"/>
          <a:stretch/>
        </p:blipFill>
        <p:spPr>
          <a:xfrm>
            <a:off x="0" y="3795861"/>
            <a:ext cx="12192000" cy="3062140"/>
          </a:xfrm>
          <a:prstGeom prst="rect">
            <a:avLst/>
          </a:prstGeom>
        </p:spPr>
      </p:pic>
      <p:sp>
        <p:nvSpPr>
          <p:cNvPr id="9" name="Rectangle 8"/>
          <p:cNvSpPr/>
          <p:nvPr userDrawn="1"/>
        </p:nvSpPr>
        <p:spPr>
          <a:xfrm>
            <a:off x="0" y="-6096"/>
            <a:ext cx="12192000" cy="6864096"/>
          </a:xfrm>
          <a:prstGeom prst="rect">
            <a:avLst/>
          </a:prstGeom>
          <a:solidFill>
            <a:srgbClr val="151B2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10" name="Rectangle 9"/>
          <p:cNvSpPr/>
          <p:nvPr userDrawn="1"/>
        </p:nvSpPr>
        <p:spPr>
          <a:xfrm>
            <a:off x="0" y="-1"/>
            <a:ext cx="12192000" cy="6096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2" name="Title Placeholder 1"/>
          <p:cNvSpPr>
            <a:spLocks noGrp="1"/>
          </p:cNvSpPr>
          <p:nvPr>
            <p:ph type="title"/>
          </p:nvPr>
        </p:nvSpPr>
        <p:spPr>
          <a:xfrm>
            <a:off x="304800" y="100014"/>
            <a:ext cx="11582400" cy="9144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04800" y="1206501"/>
            <a:ext cx="11582400" cy="4876800"/>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279471" y="6429169"/>
            <a:ext cx="11633059" cy="0"/>
          </a:xfrm>
          <a:prstGeom prst="line">
            <a:avLst/>
          </a:prstGeom>
          <a:ln w="9525" cmpd="sng">
            <a:solidFill>
              <a:srgbClr val="D7E3E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65071" y="6443620"/>
            <a:ext cx="3866764" cy="240130"/>
          </a:xfrm>
          <a:prstGeom prst="rect">
            <a:avLst/>
          </a:prstGeom>
        </p:spPr>
        <p:txBody>
          <a:bodyPr wrap="none">
            <a:spAutoFit/>
          </a:bodyPr>
          <a:lstStyle/>
          <a:p>
            <a:pPr>
              <a:lnSpc>
                <a:spcPct val="90000"/>
              </a:lnSpc>
            </a:pPr>
            <a:r>
              <a:rPr lang="en-US" sz="1067" b="1">
                <a:solidFill>
                  <a:srgbClr val="D7E3EB"/>
                </a:solidFill>
                <a:cs typeface="Calibri"/>
              </a:rPr>
              <a:t>SIOR: </a:t>
            </a:r>
            <a:r>
              <a:rPr lang="en-US" sz="1067">
                <a:solidFill>
                  <a:srgbClr val="D7E3EB"/>
                </a:solidFill>
                <a:cs typeface="Calibri"/>
              </a:rPr>
              <a:t>LET THE POWER OF THE GLOBAL NETWORK WORK FOR YOU</a:t>
            </a:r>
          </a:p>
        </p:txBody>
      </p:sp>
      <p:cxnSp>
        <p:nvCxnSpPr>
          <p:cNvPr id="13" name="Straight Connector 12"/>
          <p:cNvCxnSpPr/>
          <p:nvPr userDrawn="1"/>
        </p:nvCxnSpPr>
        <p:spPr>
          <a:xfrm flipV="1">
            <a:off x="2286000" y="976828"/>
            <a:ext cx="7559040" cy="7589"/>
          </a:xfrm>
          <a:prstGeom prst="line">
            <a:avLst/>
          </a:prstGeom>
          <a:ln w="28575" cmpd="sng">
            <a:solidFill>
              <a:srgbClr val="55637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46551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609585"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609585" rtl="0" eaLnBrk="1" latinLnBrk="0" hangingPunct="1">
        <a:lnSpc>
          <a:spcPct val="90000"/>
        </a:lnSpc>
        <a:spcBef>
          <a:spcPts val="0"/>
        </a:spcBef>
        <a:buFont typeface="Wingdings" panose="05000000000000000000" pitchFamily="2" charset="2"/>
        <a:buChar char="§"/>
        <a:defRPr sz="2000" kern="1200">
          <a:solidFill>
            <a:srgbClr val="556379"/>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lnSpc>
          <a:spcPct val="90000"/>
        </a:lnSpc>
        <a:spcBef>
          <a:spcPts val="0"/>
        </a:spcBef>
        <a:buFont typeface="Arial"/>
        <a:buChar char="–"/>
        <a:defRPr sz="2000" kern="1200">
          <a:solidFill>
            <a:srgbClr val="556379"/>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lnSpc>
          <a:spcPct val="90000"/>
        </a:lnSpc>
        <a:spcBef>
          <a:spcPts val="0"/>
        </a:spcBef>
        <a:buFont typeface="Arial"/>
        <a:buChar char="•"/>
        <a:defRPr sz="2000" kern="1200">
          <a:solidFill>
            <a:srgbClr val="556379"/>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lnSpc>
          <a:spcPct val="90000"/>
        </a:lnSpc>
        <a:spcBef>
          <a:spcPts val="0"/>
        </a:spcBef>
        <a:buFont typeface="Arial"/>
        <a:buChar char="–"/>
        <a:defRPr sz="2000" kern="1200">
          <a:solidFill>
            <a:srgbClr val="556379"/>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lnSpc>
          <a:spcPct val="90000"/>
        </a:lnSpc>
        <a:spcBef>
          <a:spcPts val="0"/>
        </a:spcBef>
        <a:buFont typeface="Arial"/>
        <a:buChar char="»"/>
        <a:defRPr sz="2000" kern="1200">
          <a:solidFill>
            <a:srgbClr val="556379"/>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C017E176-E89B-1748-9F91-F1D982998D06}" type="datetimeFigureOut">
              <a:rPr lang="en-US" smtClean="0"/>
              <a:t>12/8/2022</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D9C9995-4BAF-2E42-A69F-B26086E79B59}" type="slidenum">
              <a:rPr lang="en-US" smtClean="0"/>
              <a:t>‹#›</a:t>
            </a:fld>
            <a:endParaRPr lang="en-US"/>
          </a:p>
        </p:txBody>
      </p:sp>
    </p:spTree>
    <p:extLst>
      <p:ext uri="{BB962C8B-B14F-4D97-AF65-F5344CB8AC3E}">
        <p14:creationId xmlns:p14="http://schemas.microsoft.com/office/powerpoint/2010/main" val="759431141"/>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ior.com/docs/default-source/admissions-docs/candidate-authorization" TargetMode="External"/><Relationship Id="rId2" Type="http://schemas.openxmlformats.org/officeDocument/2006/relationships/hyperlink" Target="http://www.sior.com/docs/default-source/admissions-docs/designee-authorization" TargetMode="External"/><Relationship Id="rId1" Type="http://schemas.openxmlformats.org/officeDocument/2006/relationships/slideLayout" Target="../slideLayouts/slideLayout2.xml"/><Relationship Id="rId4" Type="http://schemas.openxmlformats.org/officeDocument/2006/relationships/hyperlink" Target="http://www.sior.com/docs/default-source/admissions-docs/associate-authoriz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Membership@sior.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ior.com/docs/default-source/admissions-docs/associateinterview.pdf" TargetMode="External"/><Relationship Id="rId2" Type="http://schemas.openxmlformats.org/officeDocument/2006/relationships/hyperlink" Target="http://www.sior.com/docs/default-source/admissions-docs/activeinterview.pdf" TargetMode="External"/><Relationship Id="rId1" Type="http://schemas.openxmlformats.org/officeDocument/2006/relationships/slideLayout" Target="../slideLayouts/slideLayout2.xml"/><Relationship Id="rId4" Type="http://schemas.openxmlformats.org/officeDocument/2006/relationships/hyperlink" Target="http://www.sior.com/docs/default-source/admissions-docs/candidateinterview.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vantevil@sior.com" TargetMode="External"/><Relationship Id="rId2" Type="http://schemas.openxmlformats.org/officeDocument/2006/relationships/hyperlink" Target="http://www.sior.com/docs/default-source/membership-docs/application-ethics-complaint-procedur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tle page-alt.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 y="0"/>
            <a:ext cx="12212488" cy="6870192"/>
          </a:xfrm>
          <a:prstGeom prst="rect">
            <a:avLst/>
          </a:prstGeom>
        </p:spPr>
      </p:pic>
      <p:sp>
        <p:nvSpPr>
          <p:cNvPr id="8" name="TextBox 7"/>
          <p:cNvSpPr txBox="1"/>
          <p:nvPr/>
        </p:nvSpPr>
        <p:spPr>
          <a:xfrm>
            <a:off x="817422" y="1906340"/>
            <a:ext cx="5162271" cy="1421928"/>
          </a:xfrm>
          <a:prstGeom prst="rect">
            <a:avLst/>
          </a:prstGeom>
          <a:noFill/>
        </p:spPr>
        <p:txBody>
          <a:bodyPr wrap="square" rtlCol="0">
            <a:spAutoFit/>
          </a:bodyPr>
          <a:lstStyle/>
          <a:p>
            <a:pPr algn="ctr">
              <a:lnSpc>
                <a:spcPct val="90000"/>
              </a:lnSpc>
            </a:pPr>
            <a:r>
              <a:rPr lang="en-US" sz="4800" b="1" spc="267">
                <a:solidFill>
                  <a:srgbClr val="D7E3EB"/>
                </a:solidFill>
                <a:latin typeface="Arial" panose="020B0604020202020204" pitchFamily="34" charset="0"/>
                <a:cs typeface="Arial" panose="020B0604020202020204" pitchFamily="34" charset="0"/>
              </a:rPr>
              <a:t>ADMISSIONS</a:t>
            </a:r>
          </a:p>
          <a:p>
            <a:pPr algn="ctr">
              <a:lnSpc>
                <a:spcPct val="90000"/>
              </a:lnSpc>
            </a:pPr>
            <a:r>
              <a:rPr lang="en-US" sz="4800" b="1" spc="267">
                <a:solidFill>
                  <a:srgbClr val="D7E3EB"/>
                </a:solidFill>
                <a:latin typeface="Arial" panose="020B0604020202020204" pitchFamily="34" charset="0"/>
                <a:cs typeface="Arial" panose="020B0604020202020204" pitchFamily="34" charset="0"/>
              </a:rPr>
              <a:t>TRAINING</a:t>
            </a:r>
          </a:p>
        </p:txBody>
      </p:sp>
      <p:sp>
        <p:nvSpPr>
          <p:cNvPr id="9" name="Rectangle 8"/>
          <p:cNvSpPr/>
          <p:nvPr/>
        </p:nvSpPr>
        <p:spPr>
          <a:xfrm>
            <a:off x="817422" y="1632796"/>
            <a:ext cx="5162271" cy="87596"/>
          </a:xfrm>
          <a:prstGeom prst="rect">
            <a:avLst/>
          </a:prstGeom>
          <a:solidFill>
            <a:srgbClr val="5563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11" name="Rectangle 10"/>
          <p:cNvSpPr/>
          <p:nvPr/>
        </p:nvSpPr>
        <p:spPr>
          <a:xfrm>
            <a:off x="817422" y="4077784"/>
            <a:ext cx="5162271" cy="87596"/>
          </a:xfrm>
          <a:prstGeom prst="rect">
            <a:avLst/>
          </a:prstGeom>
          <a:solidFill>
            <a:srgbClr val="5563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12" name="TextBox 11"/>
          <p:cNvSpPr txBox="1"/>
          <p:nvPr/>
        </p:nvSpPr>
        <p:spPr>
          <a:xfrm>
            <a:off x="817422" y="4360899"/>
            <a:ext cx="5162271" cy="461217"/>
          </a:xfrm>
          <a:prstGeom prst="rect">
            <a:avLst/>
          </a:prstGeom>
          <a:noFill/>
        </p:spPr>
        <p:txBody>
          <a:bodyPr wrap="square" rtlCol="0">
            <a:spAutoFit/>
          </a:bodyPr>
          <a:lstStyle/>
          <a:p>
            <a:pPr algn="ctr">
              <a:lnSpc>
                <a:spcPct val="120000"/>
              </a:lnSpc>
            </a:pPr>
            <a:r>
              <a:rPr lang="en-US" sz="2200" spc="-50">
                <a:solidFill>
                  <a:srgbClr val="556379"/>
                </a:solidFill>
                <a:latin typeface="Arial" panose="020B0604020202020204" pitchFamily="34" charset="0"/>
                <a:cs typeface="Arial" panose="020B0604020202020204" pitchFamily="34" charset="0"/>
              </a:rPr>
              <a:t>Society of Industrial and Office Realtors</a:t>
            </a:r>
            <a:r>
              <a:rPr lang="en-US" sz="2200" spc="-50" baseline="30000">
                <a:solidFill>
                  <a:srgbClr val="556379"/>
                </a:solidFill>
                <a:latin typeface="Arial" panose="020B0604020202020204" pitchFamily="34" charset="0"/>
                <a:cs typeface="Arial" panose="020B0604020202020204" pitchFamily="34" charset="0"/>
              </a:rPr>
              <a:t>®</a:t>
            </a:r>
            <a:endParaRPr lang="en-US" sz="2200" spc="-50">
              <a:solidFill>
                <a:srgbClr val="556379"/>
              </a:solidFill>
              <a:latin typeface="Arial" panose="020B0604020202020204" pitchFamily="34" charset="0"/>
              <a:cs typeface="Arial" panose="020B0604020202020204" pitchFamily="34" charset="0"/>
            </a:endParaRPr>
          </a:p>
        </p:txBody>
      </p:sp>
      <p:sp>
        <p:nvSpPr>
          <p:cNvPr id="2" name="TextBox 1"/>
          <p:cNvSpPr txBox="1"/>
          <p:nvPr/>
        </p:nvSpPr>
        <p:spPr>
          <a:xfrm>
            <a:off x="2326994" y="3429000"/>
            <a:ext cx="2143125" cy="461665"/>
          </a:xfrm>
          <a:prstGeom prst="rect">
            <a:avLst/>
          </a:prstGeom>
          <a:noFill/>
        </p:spPr>
        <p:txBody>
          <a:bodyPr wrap="square" lIns="91440" tIns="45720" rIns="91440" bIns="45720" rtlCol="0" anchor="t">
            <a:spAutoFit/>
          </a:bodyPr>
          <a:lstStyle/>
          <a:p>
            <a:pPr algn="ctr"/>
            <a:r>
              <a:rPr lang="en-US" dirty="0">
                <a:solidFill>
                  <a:srgbClr val="D7E3EB"/>
                </a:solidFill>
                <a:latin typeface="Arial"/>
                <a:cs typeface="Arial"/>
              </a:rPr>
              <a:t>January 2023</a:t>
            </a:r>
            <a:endParaRPr lang="en-US" dirty="0">
              <a:solidFill>
                <a:srgbClr val="D7E3E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35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ENDORSEMENTS</a:t>
            </a:r>
          </a:p>
        </p:txBody>
      </p:sp>
      <p:sp>
        <p:nvSpPr>
          <p:cNvPr id="3" name="Content Placeholder 2"/>
          <p:cNvSpPr>
            <a:spLocks noGrp="1"/>
          </p:cNvSpPr>
          <p:nvPr>
            <p:ph idx="1"/>
          </p:nvPr>
        </p:nvSpPr>
        <p:spPr/>
        <p:txBody>
          <a:bodyPr/>
          <a:lstStyle/>
          <a:p>
            <a:pPr marL="457200" indent="-457200" algn="just">
              <a:lnSpc>
                <a:spcPct val="100000"/>
              </a:lnSpc>
            </a:pPr>
            <a:r>
              <a:rPr lang="en-US"/>
              <a:t>Applicant obtains endorsements from </a:t>
            </a:r>
            <a:r>
              <a:rPr lang="en-US" b="1"/>
              <a:t>Active SIORs </a:t>
            </a:r>
            <a:r>
              <a:rPr lang="en-US"/>
              <a:t>in the Chapter who are not in the same firm or network </a:t>
            </a:r>
            <a:r>
              <a:rPr lang="en-US" b="1"/>
              <a:t>within 60 days</a:t>
            </a:r>
            <a:r>
              <a:rPr lang="en-US"/>
              <a:t>.</a:t>
            </a:r>
          </a:p>
          <a:p>
            <a:pPr marL="457200" indent="-457200" algn="just">
              <a:lnSpc>
                <a:spcPct val="100000"/>
              </a:lnSpc>
            </a:pPr>
            <a:endParaRPr lang="en-US"/>
          </a:p>
          <a:p>
            <a:pPr marL="457200" indent="-457200" algn="just">
              <a:lnSpc>
                <a:spcPct val="100000"/>
              </a:lnSpc>
            </a:pPr>
            <a:endParaRPr lang="en-US"/>
          </a:p>
          <a:p>
            <a:pPr marL="457200" indent="-457200" algn="just">
              <a:lnSpc>
                <a:spcPct val="100000"/>
              </a:lnSpc>
            </a:pPr>
            <a:r>
              <a:rPr lang="en-US"/>
              <a:t>Applicants are responsible for sending the form / link to their endorsers. </a:t>
            </a:r>
          </a:p>
          <a:p>
            <a:pPr marL="457200" indent="-457200" algn="just">
              <a:lnSpc>
                <a:spcPct val="100000"/>
              </a:lnSpc>
            </a:pPr>
            <a:endParaRPr lang="en-US"/>
          </a:p>
          <a:p>
            <a:pPr marL="457200" indent="-457200" algn="just">
              <a:lnSpc>
                <a:spcPct val="100000"/>
              </a:lnSpc>
            </a:pPr>
            <a:endParaRPr lang="en-US"/>
          </a:p>
          <a:p>
            <a:pPr marL="457200" indent="-457200" algn="just">
              <a:lnSpc>
                <a:spcPct val="100000"/>
              </a:lnSpc>
            </a:pPr>
            <a:r>
              <a:rPr lang="en-US"/>
              <a:t>The endorsers will return the forms directly to the Manager of Admissions.</a:t>
            </a:r>
          </a:p>
          <a:p>
            <a:pPr marL="457200" indent="-457200" algn="just">
              <a:lnSpc>
                <a:spcPct val="100000"/>
              </a:lnSpc>
            </a:pPr>
            <a:endParaRPr lang="en-US"/>
          </a:p>
          <a:p>
            <a:pPr marL="457200" indent="-457200" algn="just">
              <a:lnSpc>
                <a:spcPct val="100000"/>
              </a:lnSpc>
            </a:pPr>
            <a:endParaRPr lang="en-US"/>
          </a:p>
          <a:p>
            <a:pPr marL="457200" indent="-457200" algn="just">
              <a:lnSpc>
                <a:spcPct val="100000"/>
              </a:lnSpc>
            </a:pPr>
            <a:r>
              <a:rPr lang="en-US" spc="-10">
                <a:solidFill>
                  <a:srgbClr val="0070C0"/>
                </a:solidFill>
              </a:rPr>
              <a:t>If the endorsement(s) are not received within 60 days, </a:t>
            </a:r>
            <a:r>
              <a:rPr lang="en-US" b="1" spc="-10">
                <a:solidFill>
                  <a:srgbClr val="0070C0"/>
                </a:solidFill>
              </a:rPr>
              <a:t>the application is subject to cancellation</a:t>
            </a:r>
            <a:r>
              <a:rPr lang="en-US" spc="-10">
                <a:solidFill>
                  <a:srgbClr val="0070C0"/>
                </a:solidFill>
              </a:rPr>
              <a:t>.</a:t>
            </a:r>
            <a:endParaRPr lang="en-US" i="1" spc="-10"/>
          </a:p>
        </p:txBody>
      </p:sp>
    </p:spTree>
    <p:extLst>
      <p:ext uri="{BB962C8B-B14F-4D97-AF65-F5344CB8AC3E}">
        <p14:creationId xmlns:p14="http://schemas.microsoft.com/office/powerpoint/2010/main" val="155614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CHAPTER REVIEW</a:t>
            </a:r>
          </a:p>
        </p:txBody>
      </p:sp>
      <p:sp>
        <p:nvSpPr>
          <p:cNvPr id="3" name="Content Placeholder 2"/>
          <p:cNvSpPr>
            <a:spLocks noGrp="1"/>
          </p:cNvSpPr>
          <p:nvPr>
            <p:ph idx="1"/>
          </p:nvPr>
        </p:nvSpPr>
        <p:spPr/>
        <p:txBody>
          <a:bodyPr/>
          <a:lstStyle/>
          <a:p>
            <a:pPr marL="457200" indent="-457200" algn="just">
              <a:lnSpc>
                <a:spcPct val="100000"/>
              </a:lnSpc>
            </a:pPr>
            <a:r>
              <a:rPr lang="en-US" spc="-20"/>
              <a:t>Chapter Admissions Chair has </a:t>
            </a:r>
            <a:r>
              <a:rPr lang="en-US" b="1" spc="-20"/>
              <a:t>5 business days </a:t>
            </a:r>
            <a:r>
              <a:rPr lang="en-US" spc="-20"/>
              <a:t>to review the final application.</a:t>
            </a:r>
          </a:p>
          <a:p>
            <a:pPr marL="457200" indent="-457200" algn="just">
              <a:lnSpc>
                <a:spcPct val="100000"/>
              </a:lnSpc>
            </a:pPr>
            <a:endParaRPr lang="en-US"/>
          </a:p>
          <a:p>
            <a:pPr marL="1371600" lvl="1" indent="-457200" algn="just">
              <a:lnSpc>
                <a:spcPct val="100000"/>
              </a:lnSpc>
              <a:buFont typeface="Wingdings" panose="05000000000000000000" pitchFamily="2" charset="2"/>
              <a:buChar char="ü"/>
            </a:pPr>
            <a:r>
              <a:rPr lang="en-US" spc="-20"/>
              <a:t>Application</a:t>
            </a:r>
          </a:p>
          <a:p>
            <a:pPr marL="1371600" lvl="1" indent="-457200" algn="just">
              <a:lnSpc>
                <a:spcPct val="100000"/>
              </a:lnSpc>
              <a:buFont typeface="Wingdings" panose="05000000000000000000" pitchFamily="2" charset="2"/>
              <a:buChar char="ü"/>
            </a:pPr>
            <a:r>
              <a:rPr lang="en-US" spc="-20"/>
              <a:t>GFI affidavit</a:t>
            </a:r>
          </a:p>
          <a:p>
            <a:pPr marL="1371600" lvl="1" indent="-457200" algn="just">
              <a:lnSpc>
                <a:spcPct val="100000"/>
              </a:lnSpc>
              <a:buFont typeface="Wingdings" panose="05000000000000000000" pitchFamily="2" charset="2"/>
              <a:buChar char="ü"/>
            </a:pPr>
            <a:r>
              <a:rPr lang="en-US" b="1" spc="-20">
                <a:solidFill>
                  <a:srgbClr val="0070C0"/>
                </a:solidFill>
              </a:rPr>
              <a:t>Endorsements</a:t>
            </a:r>
          </a:p>
          <a:p>
            <a:pPr marL="457200" indent="-457200" algn="just">
              <a:lnSpc>
                <a:spcPct val="100000"/>
              </a:lnSpc>
              <a:buNone/>
            </a:pPr>
            <a:endParaRPr lang="en-US" i="1" spc="-20"/>
          </a:p>
          <a:p>
            <a:pPr marL="457200" indent="-457200" algn="just">
              <a:lnSpc>
                <a:spcPct val="100000"/>
              </a:lnSpc>
              <a:buNone/>
            </a:pPr>
            <a:endParaRPr lang="en-US" i="1" spc="-20"/>
          </a:p>
          <a:p>
            <a:pPr marL="457200" indent="-457200" algn="just">
              <a:lnSpc>
                <a:spcPct val="100000"/>
              </a:lnSpc>
            </a:pPr>
            <a:r>
              <a:rPr lang="en-US" spc="-20"/>
              <a:t>Chapter Admissions Chair signs off on final application packet by either:</a:t>
            </a:r>
          </a:p>
          <a:p>
            <a:pPr marL="457200" indent="-457200" algn="just">
              <a:lnSpc>
                <a:spcPct val="100000"/>
              </a:lnSpc>
            </a:pPr>
            <a:endParaRPr lang="en-US" spc="-20"/>
          </a:p>
          <a:p>
            <a:pPr marL="1371600" lvl="1" indent="-457200" algn="just">
              <a:lnSpc>
                <a:spcPct val="100000"/>
              </a:lnSpc>
              <a:buFont typeface="Wingdings" panose="05000000000000000000" pitchFamily="2" charset="2"/>
              <a:buChar char="ü"/>
            </a:pPr>
            <a:r>
              <a:rPr lang="en-US" spc="-20"/>
              <a:t>Replying to the email</a:t>
            </a:r>
          </a:p>
          <a:p>
            <a:pPr marL="1371600" lvl="1" indent="-457200" algn="just">
              <a:lnSpc>
                <a:spcPct val="100000"/>
              </a:lnSpc>
              <a:buFont typeface="Wingdings" panose="05000000000000000000" pitchFamily="2" charset="2"/>
              <a:buChar char="ü"/>
            </a:pPr>
            <a:r>
              <a:rPr lang="en-US" spc="-20"/>
              <a:t>Completing a Chapter Authorization Form</a:t>
            </a:r>
          </a:p>
          <a:p>
            <a:pPr marL="457200" indent="-457200" algn="just">
              <a:lnSpc>
                <a:spcPct val="100000"/>
              </a:lnSpc>
            </a:pPr>
            <a:endParaRPr lang="en-US" i="1"/>
          </a:p>
          <a:p>
            <a:pPr marL="457200" indent="-457200" algn="just">
              <a:lnSpc>
                <a:spcPct val="100000"/>
              </a:lnSpc>
            </a:pPr>
            <a:endParaRPr lang="en-US" i="1"/>
          </a:p>
          <a:p>
            <a:pPr marL="457200" indent="-457200" algn="just">
              <a:lnSpc>
                <a:spcPct val="100000"/>
              </a:lnSpc>
            </a:pPr>
            <a:r>
              <a:rPr lang="en-US" b="1" u="sng">
                <a:solidFill>
                  <a:srgbClr val="0070C0"/>
                </a:solidFill>
              </a:rPr>
              <a:t>Note</a:t>
            </a:r>
            <a:r>
              <a:rPr lang="en-US">
                <a:solidFill>
                  <a:srgbClr val="0070C0"/>
                </a:solidFill>
              </a:rPr>
              <a:t>: If there are any outstanding questions, the Chapter Admissions Chair has the opportunity to conduct a second interview.</a:t>
            </a:r>
          </a:p>
        </p:txBody>
      </p:sp>
    </p:spTree>
    <p:extLst>
      <p:ext uri="{BB962C8B-B14F-4D97-AF65-F5344CB8AC3E}">
        <p14:creationId xmlns:p14="http://schemas.microsoft.com/office/powerpoint/2010/main" val="5962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CHAPTER REVIEW</a:t>
            </a:r>
          </a:p>
        </p:txBody>
      </p:sp>
      <p:sp>
        <p:nvSpPr>
          <p:cNvPr id="4" name="TextBox 3"/>
          <p:cNvSpPr txBox="1"/>
          <p:nvPr/>
        </p:nvSpPr>
        <p:spPr>
          <a:xfrm>
            <a:off x="5378976" y="1282065"/>
            <a:ext cx="4572000" cy="438912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sz="1000">
                <a:latin typeface="Arial" panose="020B0604020202020204" pitchFamily="34" charset="0"/>
                <a:cs typeface="Arial" panose="020B0604020202020204" pitchFamily="34" charset="0"/>
              </a:rPr>
              <a:t>Dear Chapter Admissions Chair and President:</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As you know, </a:t>
            </a:r>
            <a:r>
              <a:rPr lang="en-US" sz="1000" b="1">
                <a:latin typeface="Arial" panose="020B0604020202020204" pitchFamily="34" charset="0"/>
                <a:cs typeface="Arial" panose="020B0604020202020204" pitchFamily="34" charset="0"/>
              </a:rPr>
              <a:t>John Smith </a:t>
            </a:r>
            <a:r>
              <a:rPr lang="en-US" sz="1000">
                <a:latin typeface="Arial" panose="020B0604020202020204" pitchFamily="34" charset="0"/>
                <a:cs typeface="Arial" panose="020B0604020202020204" pitchFamily="34" charset="0"/>
              </a:rPr>
              <a:t>from </a:t>
            </a:r>
            <a:r>
              <a:rPr lang="en-US" sz="1000" b="1">
                <a:latin typeface="Arial" panose="020B0604020202020204" pitchFamily="34" charset="0"/>
                <a:cs typeface="Arial" panose="020B0604020202020204" pitchFamily="34" charset="0"/>
              </a:rPr>
              <a:t>ABC Company </a:t>
            </a:r>
            <a:r>
              <a:rPr lang="en-US" sz="1000">
                <a:latin typeface="Arial" panose="020B0604020202020204" pitchFamily="34" charset="0"/>
                <a:cs typeface="Arial" panose="020B0604020202020204" pitchFamily="34" charset="0"/>
              </a:rPr>
              <a:t>in </a:t>
            </a:r>
            <a:r>
              <a:rPr lang="en-US" sz="1000" b="1">
                <a:latin typeface="Arial" panose="020B0604020202020204" pitchFamily="34" charset="0"/>
                <a:cs typeface="Arial" panose="020B0604020202020204" pitchFamily="34" charset="0"/>
              </a:rPr>
              <a:t>Los Angeles, CA </a:t>
            </a:r>
            <a:r>
              <a:rPr lang="en-US" sz="1000">
                <a:latin typeface="Arial" panose="020B0604020202020204" pitchFamily="34" charset="0"/>
                <a:cs typeface="Arial" panose="020B0604020202020204" pitchFamily="34" charset="0"/>
              </a:rPr>
              <a:t>has applied for </a:t>
            </a:r>
            <a:r>
              <a:rPr lang="en-US" sz="1000" b="1">
                <a:latin typeface="Arial" panose="020B0604020202020204" pitchFamily="34" charset="0"/>
                <a:cs typeface="Arial" panose="020B0604020202020204" pitchFamily="34" charset="0"/>
              </a:rPr>
              <a:t>Industrial Specialist</a:t>
            </a:r>
            <a:r>
              <a:rPr lang="en-US" sz="1000">
                <a:latin typeface="Arial" panose="020B0604020202020204" pitchFamily="34" charset="0"/>
                <a:cs typeface="Arial" panose="020B0604020202020204" pitchFamily="34" charset="0"/>
              </a:rPr>
              <a:t>. As the Chapter Admissions Chair and/or President, I ask you to conduct a final review the application of Travis Healey for Industrial Specialist Membership into SIOR. The application package is attached; it includes the Application, Qualification Report &amp; Endorsement Forms, GFI Affidavit or International Verification Affidavit (this does not apply for Associate applicants), and link to the Chapter Authorization Form.</a:t>
            </a:r>
          </a:p>
          <a:p>
            <a:endParaRPr lang="en-US" sz="100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
            </a:pPr>
            <a:r>
              <a:rPr lang="en-US" sz="1000">
                <a:latin typeface="Arial" panose="020B0604020202020204" pitchFamily="34" charset="0"/>
                <a:cs typeface="Arial" panose="020B0604020202020204" pitchFamily="34" charset="0"/>
              </a:rPr>
              <a:t>Please review the two Qualification Report &amp; Endorsement Forms.</a:t>
            </a:r>
          </a:p>
          <a:p>
            <a:pPr marL="171450" lvl="0" indent="-171450">
              <a:buFont typeface="Wingdings" panose="05000000000000000000" pitchFamily="2" charset="2"/>
              <a:buChar char="§"/>
            </a:pPr>
            <a:r>
              <a:rPr lang="en-US" sz="1000">
                <a:latin typeface="Arial" panose="020B0604020202020204" pitchFamily="34" charset="0"/>
                <a:cs typeface="Arial" panose="020B0604020202020204" pitchFamily="34" charset="0"/>
              </a:rPr>
              <a:t>Download and return the signed Chapter Authorization Form to me, the Manager of Admissions within 5 business days of receipt.</a:t>
            </a:r>
          </a:p>
          <a:p>
            <a:pPr marL="171450" lvl="0" indent="-171450">
              <a:buFont typeface="Wingdings" panose="05000000000000000000" pitchFamily="2" charset="2"/>
              <a:buChar char="§"/>
            </a:pPr>
            <a:endParaRPr lang="en-US" sz="1000">
              <a:latin typeface="Arial" panose="020B0604020202020204" pitchFamily="34" charset="0"/>
              <a:cs typeface="Arial" panose="020B0604020202020204" pitchFamily="34" charset="0"/>
            </a:endParaRPr>
          </a:p>
          <a:p>
            <a:pPr marL="628650" lvl="1" indent="-192088">
              <a:buFont typeface="Courier New" panose="02070309020205020404" pitchFamily="49" charset="0"/>
              <a:buChar char="o"/>
            </a:pPr>
            <a:r>
              <a:rPr lang="en-US" sz="1000" u="sng">
                <a:latin typeface="Arial" panose="020B0604020202020204" pitchFamily="34" charset="0"/>
                <a:cs typeface="Arial" panose="020B0604020202020204" pitchFamily="34" charset="0"/>
                <a:hlinkClick r:id="rId2"/>
              </a:rPr>
              <a:t>Designee Authorization Form</a:t>
            </a:r>
            <a:endParaRPr lang="en-US" sz="1000">
              <a:latin typeface="Arial" panose="020B0604020202020204" pitchFamily="34" charset="0"/>
              <a:cs typeface="Arial" panose="020B0604020202020204" pitchFamily="34" charset="0"/>
            </a:endParaRPr>
          </a:p>
          <a:p>
            <a:pPr marL="628650" lvl="1" indent="-192088">
              <a:buFont typeface="Courier New" panose="02070309020205020404" pitchFamily="49" charset="0"/>
              <a:buChar char="o"/>
            </a:pPr>
            <a:r>
              <a:rPr lang="en-US" sz="1000" u="sng">
                <a:latin typeface="Arial" panose="020B0604020202020204" pitchFamily="34" charset="0"/>
                <a:cs typeface="Arial" panose="020B0604020202020204" pitchFamily="34" charset="0"/>
                <a:hlinkClick r:id="rId3"/>
              </a:rPr>
              <a:t>Candidate Authorization Form</a:t>
            </a:r>
            <a:endParaRPr lang="en-US" sz="1000">
              <a:latin typeface="Arial" panose="020B0604020202020204" pitchFamily="34" charset="0"/>
              <a:cs typeface="Arial" panose="020B0604020202020204" pitchFamily="34" charset="0"/>
            </a:endParaRPr>
          </a:p>
          <a:p>
            <a:pPr marL="628650" lvl="1" indent="-192088">
              <a:buFont typeface="Courier New" panose="02070309020205020404" pitchFamily="49" charset="0"/>
              <a:buChar char="o"/>
            </a:pPr>
            <a:r>
              <a:rPr lang="en-US" sz="1000" u="sng">
                <a:latin typeface="Arial" panose="020B0604020202020204" pitchFamily="34" charset="0"/>
                <a:cs typeface="Arial" panose="020B0604020202020204" pitchFamily="34" charset="0"/>
                <a:hlinkClick r:id="rId4"/>
              </a:rPr>
              <a:t>Associate Authorization Form</a:t>
            </a:r>
            <a:endParaRPr lang="en-US" sz="1000">
              <a:latin typeface="Arial" panose="020B0604020202020204" pitchFamily="34" charset="0"/>
              <a:cs typeface="Arial" panose="020B0604020202020204" pitchFamily="34" charset="0"/>
            </a:endParaRP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The admissions process after you have signed off on the application:</a:t>
            </a:r>
          </a:p>
          <a:p>
            <a:endParaRPr lang="en-US" sz="1000">
              <a:latin typeface="Arial" panose="020B0604020202020204" pitchFamily="34" charset="0"/>
              <a:cs typeface="Arial" panose="020B0604020202020204" pitchFamily="34" charset="0"/>
            </a:endParaRPr>
          </a:p>
          <a:p>
            <a:pPr lvl="0"/>
            <a:r>
              <a:rPr lang="en-US" sz="1000">
                <a:latin typeface="Arial" panose="020B0604020202020204" pitchFamily="34" charset="0"/>
                <a:cs typeface="Arial" panose="020B0604020202020204" pitchFamily="34" charset="0"/>
              </a:rPr>
              <a:t>SIOR's Chapter Leadership Council votes monthly to approve applications. If approved, the Applicant becomes a member on the 1st of the following month.</a:t>
            </a:r>
          </a:p>
          <a:p>
            <a:pPr lvl="0"/>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Please contact me with any questions and let me know how I can support you with the interview process.</a:t>
            </a:r>
          </a:p>
        </p:txBody>
      </p:sp>
      <p:cxnSp>
        <p:nvCxnSpPr>
          <p:cNvPr id="5" name="Straight Arrow Connector 4"/>
          <p:cNvCxnSpPr/>
          <p:nvPr/>
        </p:nvCxnSpPr>
        <p:spPr>
          <a:xfrm>
            <a:off x="3672332" y="2013117"/>
            <a:ext cx="13716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3616265" y="1547290"/>
            <a:ext cx="129396" cy="93165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466167" y="1592377"/>
            <a:ext cx="1212112" cy="830997"/>
          </a:xfrm>
          <a:prstGeom prst="rect">
            <a:avLst/>
          </a:prstGeom>
          <a:noFill/>
        </p:spPr>
        <p:txBody>
          <a:bodyPr wrap="square" rtlCol="0">
            <a:spAutoFit/>
          </a:bodyPr>
          <a:lstStyle/>
          <a:p>
            <a:pPr algn="r"/>
            <a:r>
              <a:rPr lang="en-US" sz="1200">
                <a:solidFill>
                  <a:srgbClr val="556379"/>
                </a:solidFill>
                <a:latin typeface="Arial" panose="020B0604020202020204" pitchFamily="34" charset="0"/>
                <a:cs typeface="Arial" panose="020B0604020202020204" pitchFamily="34" charset="0"/>
              </a:rPr>
              <a:t>Name</a:t>
            </a:r>
          </a:p>
          <a:p>
            <a:pPr algn="r"/>
            <a:r>
              <a:rPr lang="en-US" sz="1200">
                <a:solidFill>
                  <a:srgbClr val="556379"/>
                </a:solidFill>
                <a:latin typeface="Arial" panose="020B0604020202020204" pitchFamily="34" charset="0"/>
                <a:cs typeface="Arial" panose="020B0604020202020204" pitchFamily="34" charset="0"/>
              </a:rPr>
              <a:t>Company</a:t>
            </a:r>
          </a:p>
          <a:p>
            <a:pPr algn="r"/>
            <a:r>
              <a:rPr lang="en-US" sz="1200">
                <a:solidFill>
                  <a:srgbClr val="556379"/>
                </a:solidFill>
                <a:latin typeface="Arial" panose="020B0604020202020204" pitchFamily="34" charset="0"/>
                <a:cs typeface="Arial" panose="020B0604020202020204" pitchFamily="34" charset="0"/>
              </a:rPr>
              <a:t>Location</a:t>
            </a:r>
          </a:p>
          <a:p>
            <a:pPr algn="r"/>
            <a:r>
              <a:rPr lang="en-US" sz="1200">
                <a:solidFill>
                  <a:srgbClr val="556379"/>
                </a:solidFill>
                <a:latin typeface="Arial" panose="020B0604020202020204" pitchFamily="34" charset="0"/>
                <a:cs typeface="Arial" panose="020B0604020202020204" pitchFamily="34" charset="0"/>
              </a:rPr>
              <a:t>Specialty</a:t>
            </a:r>
          </a:p>
        </p:txBody>
      </p:sp>
      <p:cxnSp>
        <p:nvCxnSpPr>
          <p:cNvPr id="8" name="Straight Arrow Connector 7"/>
          <p:cNvCxnSpPr/>
          <p:nvPr/>
        </p:nvCxnSpPr>
        <p:spPr>
          <a:xfrm>
            <a:off x="3678279" y="3783578"/>
            <a:ext cx="13716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1635" y="3645078"/>
            <a:ext cx="1711842" cy="276999"/>
          </a:xfrm>
          <a:prstGeom prst="rect">
            <a:avLst/>
          </a:prstGeom>
          <a:noFill/>
        </p:spPr>
        <p:txBody>
          <a:bodyPr wrap="square" rtlCol="0">
            <a:spAutoFit/>
          </a:bodyPr>
          <a:lstStyle>
            <a:defPPr>
              <a:defRPr lang="en-US"/>
            </a:defPPr>
            <a:lvl1pPr algn="r">
              <a:defRPr sz="1200">
                <a:solidFill>
                  <a:srgbClr val="31394D"/>
                </a:solidFill>
                <a:latin typeface="Arial" panose="020B0604020202020204" pitchFamily="34" charset="0"/>
                <a:cs typeface="Arial" panose="020B0604020202020204" pitchFamily="34" charset="0"/>
              </a:defRPr>
            </a:lvl1pPr>
          </a:lstStyle>
          <a:p>
            <a:r>
              <a:rPr lang="en-US">
                <a:solidFill>
                  <a:srgbClr val="556379"/>
                </a:solidFill>
              </a:rPr>
              <a:t>Authorization Forms</a:t>
            </a:r>
          </a:p>
        </p:txBody>
      </p:sp>
      <p:cxnSp>
        <p:nvCxnSpPr>
          <p:cNvPr id="10" name="Straight Arrow Connector 9"/>
          <p:cNvCxnSpPr/>
          <p:nvPr/>
        </p:nvCxnSpPr>
        <p:spPr>
          <a:xfrm>
            <a:off x="3696661" y="4814523"/>
            <a:ext cx="13716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2239" y="4554812"/>
            <a:ext cx="1660093" cy="461665"/>
          </a:xfrm>
          <a:prstGeom prst="rect">
            <a:avLst/>
          </a:prstGeom>
          <a:noFill/>
        </p:spPr>
        <p:txBody>
          <a:bodyPr wrap="square" rtlCol="0">
            <a:spAutoFit/>
          </a:bodyPr>
          <a:lstStyle>
            <a:defPPr>
              <a:defRPr lang="en-US"/>
            </a:defPPr>
            <a:lvl1pPr algn="r">
              <a:defRPr sz="1200">
                <a:solidFill>
                  <a:srgbClr val="31394D"/>
                </a:solidFill>
                <a:latin typeface="Arial" panose="020B0604020202020204" pitchFamily="34" charset="0"/>
                <a:cs typeface="Arial" panose="020B0604020202020204" pitchFamily="34" charset="0"/>
              </a:defRPr>
            </a:lvl1pPr>
          </a:lstStyle>
          <a:p>
            <a:r>
              <a:rPr lang="en-US">
                <a:solidFill>
                  <a:srgbClr val="556379"/>
                </a:solidFill>
              </a:rPr>
              <a:t>Next Steps in the Admissions Process</a:t>
            </a:r>
          </a:p>
        </p:txBody>
      </p:sp>
    </p:spTree>
    <p:extLst>
      <p:ext uri="{BB962C8B-B14F-4D97-AF65-F5344CB8AC3E}">
        <p14:creationId xmlns:p14="http://schemas.microsoft.com/office/powerpoint/2010/main" val="14321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CHAPTER LEADERSHIP COUNCIL VOTE</a:t>
            </a:r>
          </a:p>
        </p:txBody>
      </p:sp>
      <p:sp>
        <p:nvSpPr>
          <p:cNvPr id="3" name="Content Placeholder 2"/>
          <p:cNvSpPr>
            <a:spLocks noGrp="1"/>
          </p:cNvSpPr>
          <p:nvPr>
            <p:ph idx="1"/>
          </p:nvPr>
        </p:nvSpPr>
        <p:spPr/>
        <p:txBody>
          <a:bodyPr/>
          <a:lstStyle/>
          <a:p>
            <a:pPr marL="457200" indent="-457200" algn="just">
              <a:lnSpc>
                <a:spcPct val="100000"/>
              </a:lnSpc>
            </a:pPr>
            <a:r>
              <a:rPr lang="en-US"/>
              <a:t>Chapter Leadership Council is notified of applicants who have completed the admissions process for membership during the last week of the month. </a:t>
            </a:r>
          </a:p>
          <a:p>
            <a:pPr marL="457200" indent="-457200" algn="just">
              <a:lnSpc>
                <a:spcPct val="100000"/>
              </a:lnSpc>
            </a:pPr>
            <a:endParaRPr lang="en-US"/>
          </a:p>
          <a:p>
            <a:pPr marL="457200" indent="-457200" algn="just">
              <a:lnSpc>
                <a:spcPct val="100000"/>
              </a:lnSpc>
            </a:pPr>
            <a:endParaRPr lang="en-US"/>
          </a:p>
          <a:p>
            <a:pPr marL="457200" indent="-457200" algn="just">
              <a:lnSpc>
                <a:spcPct val="100000"/>
              </a:lnSpc>
            </a:pPr>
            <a:r>
              <a:rPr lang="en-US"/>
              <a:t>Chapter Presidents </a:t>
            </a:r>
            <a:r>
              <a:rPr lang="en-US" b="1" u="sng"/>
              <a:t>only</a:t>
            </a:r>
            <a:r>
              <a:rPr lang="en-US"/>
              <a:t> must vote by replying to the email.</a:t>
            </a:r>
          </a:p>
          <a:p>
            <a:pPr marL="457200" indent="-457200" algn="just">
              <a:lnSpc>
                <a:spcPct val="100000"/>
              </a:lnSpc>
            </a:pPr>
            <a:endParaRPr lang="en-US" i="1"/>
          </a:p>
          <a:p>
            <a:pPr marL="457200" indent="-457200" algn="just">
              <a:lnSpc>
                <a:spcPct val="100000"/>
              </a:lnSpc>
            </a:pPr>
            <a:endParaRPr lang="en-US" i="1"/>
          </a:p>
          <a:p>
            <a:pPr marL="457200" indent="-457200" algn="just">
              <a:lnSpc>
                <a:spcPct val="100000"/>
              </a:lnSpc>
            </a:pPr>
            <a:r>
              <a:rPr lang="en-US">
                <a:solidFill>
                  <a:srgbClr val="0070C0"/>
                </a:solidFill>
              </a:rPr>
              <a:t>Membership will be granted if a </a:t>
            </a:r>
            <a:r>
              <a:rPr lang="en-US" b="1">
                <a:solidFill>
                  <a:srgbClr val="0070C0"/>
                </a:solidFill>
              </a:rPr>
              <a:t>majority (80%)</a:t>
            </a:r>
            <a:r>
              <a:rPr lang="en-US">
                <a:solidFill>
                  <a:srgbClr val="0070C0"/>
                </a:solidFill>
              </a:rPr>
              <a:t> of the Chapter Presidents vote yes.</a:t>
            </a:r>
          </a:p>
          <a:p>
            <a:pPr marL="0" indent="0">
              <a:buNone/>
            </a:pPr>
            <a:endParaRPr lang="en-US"/>
          </a:p>
        </p:txBody>
      </p:sp>
    </p:spTree>
    <p:extLst>
      <p:ext uri="{BB962C8B-B14F-4D97-AF65-F5344CB8AC3E}">
        <p14:creationId xmlns:p14="http://schemas.microsoft.com/office/powerpoint/2010/main" val="11212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ded-bg.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3528" cy="6858000"/>
          </a:xfrm>
          <a:prstGeom prst="rect">
            <a:avLst/>
          </a:prstGeom>
        </p:spPr>
      </p:pic>
      <p:pic>
        <p:nvPicPr>
          <p:cNvPr id="6" name="Picture 5" descr="flat logo-blue.BMP"/>
          <p:cNvPicPr>
            <a:picLocks noChangeAspect="1"/>
          </p:cNvPicPr>
          <p:nvPr/>
        </p:nvPicPr>
        <p:blipFill>
          <a:blip r:embed="rId3">
            <a:alphaModFix amt="11000"/>
            <a:extLst>
              <a:ext uri="{28A0092B-C50C-407E-A947-70E740481C1C}">
                <a14:useLocalDpi xmlns:a14="http://schemas.microsoft.com/office/drawing/2010/main" val="0"/>
              </a:ext>
            </a:extLst>
          </a:blip>
          <a:stretch>
            <a:fillRect/>
          </a:stretch>
        </p:blipFill>
        <p:spPr>
          <a:xfrm>
            <a:off x="4362361" y="1333321"/>
            <a:ext cx="3467279" cy="3467279"/>
          </a:xfrm>
          <a:prstGeom prst="rect">
            <a:avLst/>
          </a:prstGeom>
        </p:spPr>
      </p:pic>
      <p:sp>
        <p:nvSpPr>
          <p:cNvPr id="7" name="TextBox 6"/>
          <p:cNvSpPr txBox="1"/>
          <p:nvPr/>
        </p:nvSpPr>
        <p:spPr>
          <a:xfrm>
            <a:off x="500183" y="2554915"/>
            <a:ext cx="11191632" cy="1588127"/>
          </a:xfrm>
          <a:prstGeom prst="rect">
            <a:avLst/>
          </a:prstGeom>
          <a:noFill/>
        </p:spPr>
        <p:txBody>
          <a:bodyPr wrap="square" rtlCol="0">
            <a:spAutoFit/>
          </a:bodyPr>
          <a:lstStyle/>
          <a:p>
            <a:pPr algn="ctr">
              <a:lnSpc>
                <a:spcPct val="90000"/>
              </a:lnSpc>
            </a:pPr>
            <a:r>
              <a:rPr lang="en-US" sz="5400" b="1">
                <a:latin typeface="Arial" panose="020B0604020202020204" pitchFamily="34" charset="0"/>
                <a:ea typeface="+mj-ea"/>
                <a:cs typeface="Arial" panose="020B0604020202020204" pitchFamily="34" charset="0"/>
              </a:rPr>
              <a:t>GROSS FEE INCOME</a:t>
            </a:r>
          </a:p>
          <a:p>
            <a:pPr algn="ctr">
              <a:lnSpc>
                <a:spcPct val="90000"/>
              </a:lnSpc>
            </a:pPr>
            <a:r>
              <a:rPr lang="en-US" sz="5400" b="1">
                <a:latin typeface="Arial" panose="020B0604020202020204" pitchFamily="34" charset="0"/>
                <a:ea typeface="+mj-ea"/>
                <a:cs typeface="Arial" panose="020B0604020202020204" pitchFamily="34" charset="0"/>
              </a:rPr>
              <a:t>(GFI)</a:t>
            </a:r>
          </a:p>
        </p:txBody>
      </p:sp>
      <p:cxnSp>
        <p:nvCxnSpPr>
          <p:cNvPr id="16" name="Straight Connector 15"/>
          <p:cNvCxnSpPr/>
          <p:nvPr/>
        </p:nvCxnSpPr>
        <p:spPr>
          <a:xfrm>
            <a:off x="279471" y="6429169"/>
            <a:ext cx="11633059" cy="0"/>
          </a:xfrm>
          <a:prstGeom prst="line">
            <a:avLst/>
          </a:prstGeom>
          <a:ln w="9525" cmpd="sng">
            <a:solidFill>
              <a:srgbClr val="556379"/>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65071" y="6443620"/>
            <a:ext cx="3866764" cy="240130"/>
          </a:xfrm>
          <a:prstGeom prst="rect">
            <a:avLst/>
          </a:prstGeom>
        </p:spPr>
        <p:txBody>
          <a:bodyPr wrap="none">
            <a:spAutoFit/>
          </a:bodyPr>
          <a:lstStyle/>
          <a:p>
            <a:pPr>
              <a:lnSpc>
                <a:spcPct val="90000"/>
              </a:lnSpc>
            </a:pPr>
            <a:r>
              <a:rPr lang="en-US" sz="1067" b="1">
                <a:solidFill>
                  <a:srgbClr val="556379"/>
                </a:solidFill>
                <a:cs typeface="Calibri"/>
              </a:rPr>
              <a:t>SIOR: </a:t>
            </a:r>
            <a:r>
              <a:rPr lang="en-US" sz="1067">
                <a:solidFill>
                  <a:srgbClr val="556379"/>
                </a:solidFill>
                <a:cs typeface="Calibri"/>
              </a:rPr>
              <a:t>LET THE POWER OF THE GLOBAL NETWORK WORK FOR YOU</a:t>
            </a:r>
          </a:p>
        </p:txBody>
      </p:sp>
    </p:spTree>
    <p:extLst>
      <p:ext uri="{BB962C8B-B14F-4D97-AF65-F5344CB8AC3E}">
        <p14:creationId xmlns:p14="http://schemas.microsoft.com/office/powerpoint/2010/main" val="1885721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GROSS FEE INCOME</a:t>
            </a:r>
          </a:p>
        </p:txBody>
      </p:sp>
      <p:sp>
        <p:nvSpPr>
          <p:cNvPr id="3" name="Content Placeholder 2"/>
          <p:cNvSpPr>
            <a:spLocks noGrp="1"/>
          </p:cNvSpPr>
          <p:nvPr>
            <p:ph idx="1"/>
          </p:nvPr>
        </p:nvSpPr>
        <p:spPr/>
        <p:txBody>
          <a:bodyPr/>
          <a:lstStyle/>
          <a:p>
            <a:pPr marL="457200" indent="-457200" algn="just">
              <a:lnSpc>
                <a:spcPct val="100000"/>
              </a:lnSpc>
            </a:pPr>
            <a:r>
              <a:rPr lang="en-US" dirty="0">
                <a:latin typeface="Arial"/>
                <a:cs typeface="Arial"/>
              </a:rPr>
              <a:t>Gross Fee Income (GFI) is defined as the fee income directly attributable to the Applicant that the Applicant’s firm receives before splits. </a:t>
            </a:r>
            <a:endParaRPr lang="en-US" dirty="0"/>
          </a:p>
          <a:p>
            <a:pPr marL="0" indent="0" algn="just">
              <a:lnSpc>
                <a:spcPct val="100000"/>
              </a:lnSpc>
              <a:buNone/>
            </a:pPr>
            <a:endParaRPr lang="en-US" dirty="0"/>
          </a:p>
          <a:p>
            <a:pPr marL="457200" indent="-457200" algn="just">
              <a:lnSpc>
                <a:spcPct val="100000"/>
              </a:lnSpc>
            </a:pPr>
            <a:r>
              <a:rPr lang="en-US" dirty="0">
                <a:latin typeface="Arial"/>
                <a:cs typeface="Arial"/>
              </a:rPr>
              <a:t>GFI requirements are set by the local Chapter and range from $200,000 to $400,000 per year.</a:t>
            </a:r>
          </a:p>
          <a:p>
            <a:pPr marL="0" indent="0" algn="just">
              <a:lnSpc>
                <a:spcPct val="100000"/>
              </a:lnSpc>
              <a:buNone/>
            </a:pPr>
            <a:endParaRPr lang="en-US" dirty="0"/>
          </a:p>
          <a:p>
            <a:pPr marL="457200" indent="-457200" algn="just">
              <a:lnSpc>
                <a:spcPct val="100000"/>
              </a:lnSpc>
            </a:pPr>
            <a:r>
              <a:rPr lang="en-US" dirty="0">
                <a:latin typeface="Arial"/>
                <a:cs typeface="Arial"/>
              </a:rPr>
              <a:t>Office applicants must submit the </a:t>
            </a:r>
            <a:r>
              <a:rPr lang="en-US" b="1" dirty="0">
                <a:solidFill>
                  <a:srgbClr val="3BA4E0"/>
                </a:solidFill>
                <a:latin typeface="Arial"/>
                <a:cs typeface="Arial"/>
              </a:rPr>
              <a:t>most recent 60 months </a:t>
            </a:r>
            <a:r>
              <a:rPr lang="en-US" dirty="0">
                <a:latin typeface="Arial"/>
                <a:cs typeface="Arial"/>
              </a:rPr>
              <a:t>of GFI, with respect to the application date.</a:t>
            </a:r>
          </a:p>
          <a:p>
            <a:pPr marL="457200" indent="-457200" algn="just">
              <a:lnSpc>
                <a:spcPct val="100000"/>
              </a:lnSpc>
            </a:pPr>
            <a:endParaRPr lang="en-US" i="1" dirty="0">
              <a:solidFill>
                <a:srgbClr val="0070C0"/>
              </a:solidFill>
              <a:latin typeface="Arial"/>
              <a:cs typeface="Arial"/>
            </a:endParaRPr>
          </a:p>
          <a:p>
            <a:pPr marL="457200" indent="-457200" algn="just">
              <a:lnSpc>
                <a:spcPct val="100000"/>
              </a:lnSpc>
            </a:pPr>
            <a:r>
              <a:rPr lang="en-US" dirty="0">
                <a:latin typeface="Arial"/>
                <a:cs typeface="Arial"/>
              </a:rPr>
              <a:t>Industrial applicants must submit the </a:t>
            </a:r>
            <a:r>
              <a:rPr lang="en-US" b="1" dirty="0">
                <a:solidFill>
                  <a:srgbClr val="3BA4E0"/>
                </a:solidFill>
                <a:latin typeface="Arial"/>
                <a:cs typeface="Arial"/>
              </a:rPr>
              <a:t>most recent 48 months </a:t>
            </a:r>
            <a:r>
              <a:rPr lang="en-US" dirty="0">
                <a:latin typeface="Arial"/>
                <a:cs typeface="Arial"/>
              </a:rPr>
              <a:t>of GFI, with respect to the application date.</a:t>
            </a:r>
          </a:p>
          <a:p>
            <a:pPr marL="457200" indent="-457200" algn="just">
              <a:lnSpc>
                <a:spcPct val="100000"/>
              </a:lnSpc>
            </a:pPr>
            <a:endParaRPr lang="en-US" dirty="0"/>
          </a:p>
          <a:p>
            <a:pPr marL="304165" indent="-304165"/>
            <a:endParaRPr lang="en-US" dirty="0"/>
          </a:p>
        </p:txBody>
      </p:sp>
    </p:spTree>
    <p:extLst>
      <p:ext uri="{BB962C8B-B14F-4D97-AF65-F5344CB8AC3E}">
        <p14:creationId xmlns:p14="http://schemas.microsoft.com/office/powerpoint/2010/main" val="35821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GROSS FEE INCOME</a:t>
            </a:r>
          </a:p>
        </p:txBody>
      </p:sp>
      <p:sp>
        <p:nvSpPr>
          <p:cNvPr id="3" name="Content Placeholder 2"/>
          <p:cNvSpPr>
            <a:spLocks noGrp="1"/>
          </p:cNvSpPr>
          <p:nvPr>
            <p:ph idx="1"/>
          </p:nvPr>
        </p:nvSpPr>
        <p:spPr/>
        <p:txBody>
          <a:bodyPr/>
          <a:lstStyle/>
          <a:p>
            <a:pPr marL="457200" indent="-457200" algn="just">
              <a:lnSpc>
                <a:spcPct val="100000"/>
              </a:lnSpc>
            </a:pPr>
            <a:r>
              <a:rPr lang="en-US" dirty="0">
                <a:latin typeface="Arial"/>
                <a:cs typeface="Arial"/>
              </a:rPr>
              <a:t>For example, if an Office application is submitted in May 2022, the breakdown would :</a:t>
            </a:r>
          </a:p>
          <a:p>
            <a:pPr marL="0" indent="0" algn="just">
              <a:lnSpc>
                <a:spcPct val="100000"/>
              </a:lnSpc>
              <a:buNone/>
            </a:pPr>
            <a:endParaRPr lang="en-US" dirty="0"/>
          </a:p>
          <a:p>
            <a:pPr marL="914400" indent="-452120" algn="just">
              <a:lnSpc>
                <a:spcPct val="100000"/>
              </a:lnSpc>
              <a:buFont typeface="Wingdings" panose="05000000000000000000" pitchFamily="2" charset="2"/>
              <a:buChar char="ü"/>
            </a:pPr>
            <a:r>
              <a:rPr lang="en-US" dirty="0">
                <a:latin typeface="Arial"/>
                <a:cs typeface="Arial"/>
              </a:rPr>
              <a:t>May 2021 – April 2022</a:t>
            </a:r>
          </a:p>
          <a:p>
            <a:pPr marL="914400" indent="-452120" algn="just">
              <a:lnSpc>
                <a:spcPct val="100000"/>
              </a:lnSpc>
              <a:buFont typeface="Wingdings" panose="05000000000000000000" pitchFamily="2" charset="2"/>
              <a:buChar char="ü"/>
            </a:pPr>
            <a:r>
              <a:rPr lang="en-US" dirty="0">
                <a:latin typeface="Arial"/>
                <a:cs typeface="Arial"/>
              </a:rPr>
              <a:t>May 2020 – April 2021</a:t>
            </a:r>
          </a:p>
          <a:p>
            <a:pPr marL="914400" indent="-452120" algn="just">
              <a:lnSpc>
                <a:spcPct val="100000"/>
              </a:lnSpc>
              <a:buFont typeface="Wingdings" panose="05000000000000000000" pitchFamily="2" charset="2"/>
              <a:buChar char="ü"/>
            </a:pPr>
            <a:r>
              <a:rPr lang="en-US" dirty="0">
                <a:latin typeface="Arial"/>
                <a:cs typeface="Arial"/>
              </a:rPr>
              <a:t>May 2019 – April 2020</a:t>
            </a:r>
          </a:p>
          <a:p>
            <a:pPr marL="914400" indent="-452120" algn="just">
              <a:lnSpc>
                <a:spcPct val="100000"/>
              </a:lnSpc>
              <a:buFont typeface="Wingdings" panose="05000000000000000000" pitchFamily="2" charset="2"/>
              <a:buChar char="ü"/>
            </a:pPr>
            <a:r>
              <a:rPr lang="en-US" dirty="0">
                <a:latin typeface="Arial"/>
                <a:cs typeface="Arial"/>
              </a:rPr>
              <a:t>May 2018 – April 2019</a:t>
            </a:r>
          </a:p>
          <a:p>
            <a:pPr marL="914400" indent="-452120" algn="just">
              <a:lnSpc>
                <a:spcPct val="100000"/>
              </a:lnSpc>
              <a:buChar char="ü"/>
            </a:pPr>
            <a:r>
              <a:rPr lang="en-US" dirty="0">
                <a:latin typeface="Arial"/>
                <a:cs typeface="Arial"/>
              </a:rPr>
              <a:t>May 2017 – April 2018</a:t>
            </a:r>
          </a:p>
          <a:p>
            <a:pPr marL="4445" indent="0" algn="just">
              <a:lnSpc>
                <a:spcPct val="100000"/>
              </a:lnSpc>
              <a:buNone/>
            </a:pPr>
            <a:endParaRPr lang="en-US" dirty="0"/>
          </a:p>
          <a:p>
            <a:pPr marL="4445" indent="0" algn="just">
              <a:lnSpc>
                <a:spcPct val="100000"/>
              </a:lnSpc>
              <a:buNone/>
            </a:pPr>
            <a:endParaRPr lang="en-US" dirty="0"/>
          </a:p>
          <a:p>
            <a:pPr marL="457200" indent="-452120" algn="just">
              <a:lnSpc>
                <a:spcPct val="100000"/>
              </a:lnSpc>
            </a:pPr>
            <a:r>
              <a:rPr lang="en-US" b="1" u="sng" dirty="0">
                <a:solidFill>
                  <a:srgbClr val="0070C0"/>
                </a:solidFill>
                <a:latin typeface="Arial"/>
                <a:cs typeface="Arial"/>
              </a:rPr>
              <a:t>Note</a:t>
            </a:r>
            <a:r>
              <a:rPr lang="en-US" dirty="0">
                <a:solidFill>
                  <a:srgbClr val="0070C0"/>
                </a:solidFill>
                <a:latin typeface="Arial"/>
                <a:cs typeface="Arial"/>
              </a:rPr>
              <a:t>: SIOR accepts GFI figures based on calendar year breakdowns in late December and early January.</a:t>
            </a:r>
          </a:p>
          <a:p>
            <a:pPr marL="304165" indent="-304165"/>
            <a:endParaRPr lang="en-US" dirty="0"/>
          </a:p>
        </p:txBody>
      </p:sp>
    </p:spTree>
    <p:extLst>
      <p:ext uri="{BB962C8B-B14F-4D97-AF65-F5344CB8AC3E}">
        <p14:creationId xmlns:p14="http://schemas.microsoft.com/office/powerpoint/2010/main" val="167369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DESIGNEE REQUIREMENTS</a:t>
            </a:r>
          </a:p>
        </p:txBody>
      </p:sp>
      <p:sp>
        <p:nvSpPr>
          <p:cNvPr id="3" name="Content Placeholder 2"/>
          <p:cNvSpPr>
            <a:spLocks noGrp="1"/>
          </p:cNvSpPr>
          <p:nvPr>
            <p:ph idx="1"/>
          </p:nvPr>
        </p:nvSpPr>
        <p:spPr/>
        <p:txBody>
          <a:bodyPr/>
          <a:lstStyle/>
          <a:p>
            <a:pPr marL="457200" indent="-457200" algn="just">
              <a:lnSpc>
                <a:spcPct val="100000"/>
              </a:lnSpc>
            </a:pPr>
            <a:r>
              <a:rPr lang="en-US" dirty="0">
                <a:latin typeface="Arial"/>
                <a:cs typeface="Arial"/>
              </a:rPr>
              <a:t>For </a:t>
            </a:r>
            <a:r>
              <a:rPr lang="en-US" b="1" dirty="0">
                <a:solidFill>
                  <a:srgbClr val="0070C0"/>
                </a:solidFill>
                <a:latin typeface="Arial"/>
                <a:cs typeface="Arial"/>
              </a:rPr>
              <a:t>Office</a:t>
            </a:r>
            <a:r>
              <a:rPr lang="en-US" dirty="0">
                <a:solidFill>
                  <a:srgbClr val="0070C0"/>
                </a:solidFill>
                <a:latin typeface="Arial"/>
                <a:cs typeface="Arial"/>
              </a:rPr>
              <a:t> </a:t>
            </a:r>
            <a:r>
              <a:rPr lang="en-US" dirty="0">
                <a:latin typeface="Arial"/>
                <a:cs typeface="Arial"/>
              </a:rPr>
              <a:t>Specialists</a:t>
            </a:r>
          </a:p>
          <a:p>
            <a:pPr marL="304165" indent="-304165" algn="just">
              <a:lnSpc>
                <a:spcPct val="100000"/>
              </a:lnSpc>
            </a:pPr>
            <a:endParaRPr lang="en-US" dirty="0"/>
          </a:p>
          <a:p>
            <a:pPr marL="914400" indent="-447675" algn="just">
              <a:lnSpc>
                <a:spcPct val="100000"/>
              </a:lnSpc>
              <a:buFont typeface="Wingdings" panose="05000000000000000000" pitchFamily="2" charset="2"/>
              <a:buChar char="ü"/>
            </a:pPr>
            <a:r>
              <a:rPr lang="en-US" dirty="0">
                <a:latin typeface="Arial"/>
                <a:cs typeface="Arial"/>
              </a:rPr>
              <a:t>Meet the Office Specialist GFI requirement for 3 of the 5 most recent 12-month periods</a:t>
            </a:r>
          </a:p>
          <a:p>
            <a:pPr marL="914400" indent="-447675" algn="just">
              <a:lnSpc>
                <a:spcPct val="100000"/>
              </a:lnSpc>
              <a:buFont typeface="Wingdings" panose="05000000000000000000" pitchFamily="2" charset="2"/>
              <a:buChar char="ü"/>
            </a:pPr>
            <a:endParaRPr lang="en-US" dirty="0"/>
          </a:p>
          <a:p>
            <a:pPr marL="914400" indent="-447675" algn="just">
              <a:lnSpc>
                <a:spcPct val="100000"/>
              </a:lnSpc>
              <a:buFont typeface="Wingdings" panose="05000000000000000000" pitchFamily="2" charset="2"/>
              <a:buChar char="ü"/>
            </a:pPr>
            <a:r>
              <a:rPr lang="en-US" b="1" dirty="0">
                <a:latin typeface="Arial"/>
                <a:cs typeface="Arial"/>
              </a:rPr>
              <a:t>70% of the GFI requirement </a:t>
            </a:r>
            <a:r>
              <a:rPr lang="en-US" dirty="0">
                <a:latin typeface="Arial"/>
                <a:cs typeface="Arial"/>
              </a:rPr>
              <a:t>must come from office and/or industrial transactions</a:t>
            </a:r>
          </a:p>
          <a:p>
            <a:pPr marL="914400" indent="-447675" algn="just">
              <a:lnSpc>
                <a:spcPct val="100000"/>
              </a:lnSpc>
              <a:buFont typeface="Wingdings" panose="05000000000000000000" pitchFamily="2" charset="2"/>
              <a:buChar char="ü"/>
            </a:pPr>
            <a:endParaRPr lang="en-US" dirty="0"/>
          </a:p>
          <a:p>
            <a:pPr marL="914400" indent="-447675" algn="just">
              <a:lnSpc>
                <a:spcPct val="100000"/>
              </a:lnSpc>
              <a:buFont typeface="Wingdings" panose="05000000000000000000" pitchFamily="2" charset="2"/>
              <a:buChar char="ü"/>
            </a:pPr>
            <a:r>
              <a:rPr lang="en-US" b="1" dirty="0">
                <a:latin typeface="Arial"/>
                <a:cs typeface="Arial"/>
              </a:rPr>
              <a:t>50% of the 70% </a:t>
            </a:r>
            <a:r>
              <a:rPr lang="en-US" dirty="0">
                <a:latin typeface="Arial"/>
                <a:cs typeface="Arial"/>
              </a:rPr>
              <a:t>must be in the desired specialty</a:t>
            </a:r>
          </a:p>
          <a:p>
            <a:pPr marL="304165" indent="-304165"/>
            <a:endParaRPr lang="en-US" dirty="0"/>
          </a:p>
        </p:txBody>
      </p:sp>
    </p:spTree>
    <p:extLst>
      <p:ext uri="{BB962C8B-B14F-4D97-AF65-F5344CB8AC3E}">
        <p14:creationId xmlns:p14="http://schemas.microsoft.com/office/powerpoint/2010/main" val="3009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3A22-BCFB-4825-BCE5-746D4CFFC15D}"/>
              </a:ext>
            </a:extLst>
          </p:cNvPr>
          <p:cNvSpPr>
            <a:spLocks noGrp="1"/>
          </p:cNvSpPr>
          <p:nvPr>
            <p:ph type="title"/>
          </p:nvPr>
        </p:nvSpPr>
        <p:spPr/>
        <p:txBody>
          <a:bodyPr/>
          <a:lstStyle/>
          <a:p>
            <a:r>
              <a:rPr lang="en-US" b="0" dirty="0">
                <a:latin typeface="Arial"/>
                <a:cs typeface="Arial"/>
              </a:rPr>
              <a:t>DESIGNEE REQUIREMENTS</a:t>
            </a:r>
            <a:endParaRPr lang="en-US" dirty="0">
              <a:latin typeface="Arial"/>
              <a:cs typeface="Arial"/>
            </a:endParaRPr>
          </a:p>
        </p:txBody>
      </p:sp>
      <p:sp>
        <p:nvSpPr>
          <p:cNvPr id="3" name="Content Placeholder 2">
            <a:extLst>
              <a:ext uri="{FF2B5EF4-FFF2-40B4-BE49-F238E27FC236}">
                <a16:creationId xmlns:a16="http://schemas.microsoft.com/office/drawing/2014/main" id="{8A7E0329-B7E2-4998-B05B-ABC4DA4F8560}"/>
              </a:ext>
            </a:extLst>
          </p:cNvPr>
          <p:cNvSpPr>
            <a:spLocks noGrp="1"/>
          </p:cNvSpPr>
          <p:nvPr>
            <p:ph idx="1"/>
          </p:nvPr>
        </p:nvSpPr>
        <p:spPr/>
        <p:txBody>
          <a:bodyPr/>
          <a:lstStyle/>
          <a:p>
            <a:pPr marL="0" indent="0">
              <a:buNone/>
            </a:pPr>
            <a:r>
              <a:rPr lang="en-US" dirty="0">
                <a:latin typeface="Arial"/>
                <a:cs typeface="Arial"/>
              </a:rPr>
              <a:t>For </a:t>
            </a:r>
            <a:r>
              <a:rPr lang="en-US" b="1" dirty="0">
                <a:solidFill>
                  <a:srgbClr val="0070C0"/>
                </a:solidFill>
                <a:latin typeface="Arial"/>
                <a:cs typeface="Arial"/>
              </a:rPr>
              <a:t>Industrial</a:t>
            </a:r>
            <a:r>
              <a:rPr lang="en-US" dirty="0">
                <a:solidFill>
                  <a:srgbClr val="0070C0"/>
                </a:solidFill>
                <a:latin typeface="Arial"/>
                <a:cs typeface="Arial"/>
              </a:rPr>
              <a:t> </a:t>
            </a:r>
            <a:r>
              <a:rPr lang="en-US" dirty="0">
                <a:latin typeface="Arial"/>
                <a:cs typeface="Arial"/>
              </a:rPr>
              <a:t>Specialists</a:t>
            </a:r>
            <a:endParaRPr lang="en-US" dirty="0"/>
          </a:p>
          <a:p>
            <a:pPr marL="914400" indent="-447675" algn="just">
              <a:lnSpc>
                <a:spcPct val="100000"/>
              </a:lnSpc>
              <a:buFont typeface="Wingdings,Sans-Serif" panose="05000000000000000000" pitchFamily="2" charset="2"/>
              <a:buChar char="ü"/>
            </a:pPr>
            <a:endParaRPr lang="en-US" dirty="0">
              <a:latin typeface="Arial"/>
              <a:cs typeface="Arial"/>
            </a:endParaRPr>
          </a:p>
          <a:p>
            <a:pPr marL="914400" indent="-447675" algn="just">
              <a:lnSpc>
                <a:spcPct val="100000"/>
              </a:lnSpc>
              <a:buFont typeface="Wingdings,Sans-Serif" panose="05000000000000000000" pitchFamily="2" charset="2"/>
              <a:buChar char="ü"/>
            </a:pPr>
            <a:endParaRPr lang="en-US" dirty="0">
              <a:latin typeface="Arial"/>
              <a:cs typeface="Arial"/>
            </a:endParaRPr>
          </a:p>
          <a:p>
            <a:pPr marL="914400" indent="-447675" algn="just">
              <a:lnSpc>
                <a:spcPct val="100000"/>
              </a:lnSpc>
              <a:buFont typeface="Wingdings,Sans-Serif" panose="05000000000000000000" pitchFamily="2" charset="2"/>
              <a:buChar char="ü"/>
            </a:pPr>
            <a:r>
              <a:rPr lang="en-US" dirty="0">
                <a:latin typeface="Arial"/>
                <a:cs typeface="Arial"/>
              </a:rPr>
              <a:t>Meet the Industrial Specialist GFI requirement for 3 of the 4 most recent 12-month periods</a:t>
            </a:r>
            <a:endParaRPr lang="en-US" dirty="0"/>
          </a:p>
          <a:p>
            <a:pPr marL="914400" indent="-447675" algn="just">
              <a:lnSpc>
                <a:spcPct val="100000"/>
              </a:lnSpc>
              <a:buFont typeface="Wingdings,Sans-Serif" panose="05000000000000000000" pitchFamily="2" charset="2"/>
              <a:buChar char="ü"/>
            </a:pPr>
            <a:endParaRPr lang="en-US" dirty="0">
              <a:latin typeface="Arial"/>
              <a:cs typeface="Arial"/>
            </a:endParaRPr>
          </a:p>
          <a:p>
            <a:pPr marL="914400" indent="-447675" algn="just">
              <a:lnSpc>
                <a:spcPct val="100000"/>
              </a:lnSpc>
              <a:buFont typeface="Wingdings,Sans-Serif" panose="05000000000000000000" pitchFamily="2" charset="2"/>
              <a:buChar char="ü"/>
            </a:pPr>
            <a:r>
              <a:rPr lang="en-US" b="1" dirty="0">
                <a:latin typeface="Arial"/>
                <a:cs typeface="Arial"/>
              </a:rPr>
              <a:t>70% of the GFI requirement </a:t>
            </a:r>
            <a:r>
              <a:rPr lang="en-US" dirty="0">
                <a:latin typeface="Arial"/>
                <a:cs typeface="Arial"/>
              </a:rPr>
              <a:t>must come from office and/or industrial transactions</a:t>
            </a:r>
          </a:p>
          <a:p>
            <a:pPr marL="914400" indent="-447675" algn="just">
              <a:lnSpc>
                <a:spcPct val="100000"/>
              </a:lnSpc>
              <a:buFont typeface="Wingdings,Sans-Serif" panose="05000000000000000000" pitchFamily="2" charset="2"/>
              <a:buChar char="ü"/>
            </a:pPr>
            <a:endParaRPr lang="en-US" dirty="0">
              <a:latin typeface="Arial"/>
              <a:cs typeface="Arial"/>
            </a:endParaRPr>
          </a:p>
          <a:p>
            <a:pPr marL="914400" indent="-447675" algn="just">
              <a:lnSpc>
                <a:spcPct val="100000"/>
              </a:lnSpc>
              <a:buFont typeface="Wingdings,Sans-Serif" panose="05000000000000000000" pitchFamily="2" charset="2"/>
              <a:buChar char="ü"/>
            </a:pPr>
            <a:r>
              <a:rPr lang="en-US" b="1" dirty="0">
                <a:latin typeface="Arial"/>
                <a:cs typeface="Arial"/>
              </a:rPr>
              <a:t>50% of the 70% </a:t>
            </a:r>
            <a:r>
              <a:rPr lang="en-US" dirty="0">
                <a:latin typeface="Arial"/>
                <a:cs typeface="Arial"/>
              </a:rPr>
              <a:t>must be in the desired specialty</a:t>
            </a:r>
            <a:endParaRPr lang="en-US" dirty="0"/>
          </a:p>
        </p:txBody>
      </p:sp>
    </p:spTree>
    <p:extLst>
      <p:ext uri="{BB962C8B-B14F-4D97-AF65-F5344CB8AC3E}">
        <p14:creationId xmlns:p14="http://schemas.microsoft.com/office/powerpoint/2010/main" val="332191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DESIGNEE REQUIREMENTS</a:t>
            </a:r>
          </a:p>
        </p:txBody>
      </p:sp>
      <p:sp>
        <p:nvSpPr>
          <p:cNvPr id="3" name="Content Placeholder 2"/>
          <p:cNvSpPr>
            <a:spLocks noGrp="1"/>
          </p:cNvSpPr>
          <p:nvPr>
            <p:ph idx="1"/>
          </p:nvPr>
        </p:nvSpPr>
        <p:spPr/>
        <p:txBody>
          <a:bodyPr/>
          <a:lstStyle/>
          <a:p>
            <a:pPr marL="457200" indent="-457200" algn="just">
              <a:lnSpc>
                <a:spcPct val="100000"/>
              </a:lnSpc>
            </a:pPr>
            <a:r>
              <a:rPr lang="en-US" dirty="0">
                <a:latin typeface="Arial"/>
                <a:cs typeface="Arial"/>
              </a:rPr>
              <a:t>For </a:t>
            </a:r>
            <a:r>
              <a:rPr lang="en-US" b="1" dirty="0">
                <a:solidFill>
                  <a:srgbClr val="0070C0"/>
                </a:solidFill>
                <a:latin typeface="Arial"/>
                <a:cs typeface="Arial"/>
              </a:rPr>
              <a:t>Office</a:t>
            </a:r>
            <a:r>
              <a:rPr lang="en-US" dirty="0">
                <a:solidFill>
                  <a:srgbClr val="0070C0"/>
                </a:solidFill>
                <a:latin typeface="Arial"/>
                <a:cs typeface="Arial"/>
              </a:rPr>
              <a:t> </a:t>
            </a:r>
            <a:r>
              <a:rPr lang="en-US" b="1" dirty="0">
                <a:solidFill>
                  <a:srgbClr val="0070C0"/>
                </a:solidFill>
                <a:latin typeface="Arial"/>
                <a:cs typeface="Arial"/>
              </a:rPr>
              <a:t>and Industrial (Dual)</a:t>
            </a:r>
            <a:r>
              <a:rPr lang="en-US" dirty="0">
                <a:solidFill>
                  <a:srgbClr val="0070C0"/>
                </a:solidFill>
                <a:latin typeface="Arial"/>
                <a:cs typeface="Arial"/>
              </a:rPr>
              <a:t> </a:t>
            </a:r>
            <a:r>
              <a:rPr lang="en-US" dirty="0">
                <a:latin typeface="Arial"/>
                <a:cs typeface="Arial"/>
              </a:rPr>
              <a:t>Specialists</a:t>
            </a:r>
          </a:p>
          <a:p>
            <a:pPr marL="304165" indent="-304165" algn="just">
              <a:lnSpc>
                <a:spcPct val="100000"/>
              </a:lnSpc>
            </a:pPr>
            <a:endParaRPr lang="en-US" dirty="0"/>
          </a:p>
          <a:p>
            <a:pPr marL="914400" indent="-447675" algn="just">
              <a:lnSpc>
                <a:spcPct val="100000"/>
              </a:lnSpc>
              <a:buFont typeface="Wingdings" panose="05000000000000000000" pitchFamily="2" charset="2"/>
              <a:buChar char="ü"/>
            </a:pPr>
            <a:r>
              <a:rPr lang="en-US" dirty="0">
                <a:latin typeface="Arial"/>
                <a:cs typeface="Arial"/>
              </a:rPr>
              <a:t>Must meet the combined total of the GFI requirement for 3 of the 4 most recent 12-month periods; and must meet 70% of the Industrial Specialist GFI requirement for 3 of the 4 most recent 12-month periods *and* 70% of the Office Specialist requirement for 3 of the 4 most recent 12-month periods</a:t>
            </a:r>
          </a:p>
          <a:p>
            <a:pPr marL="466725" indent="0" algn="just">
              <a:lnSpc>
                <a:spcPct val="100000"/>
              </a:lnSpc>
              <a:buNone/>
            </a:pPr>
            <a:endParaRPr lang="en-US" dirty="0"/>
          </a:p>
          <a:p>
            <a:pPr marL="457200" indent="-457200" algn="just">
              <a:lnSpc>
                <a:spcPct val="100000"/>
              </a:lnSpc>
            </a:pPr>
            <a:r>
              <a:rPr lang="en-US" dirty="0">
                <a:latin typeface="Arial"/>
                <a:cs typeface="Arial"/>
              </a:rPr>
              <a:t>For </a:t>
            </a:r>
            <a:r>
              <a:rPr lang="en-US" b="1" dirty="0">
                <a:solidFill>
                  <a:srgbClr val="0070C0"/>
                </a:solidFill>
                <a:latin typeface="Arial"/>
                <a:cs typeface="Arial"/>
              </a:rPr>
              <a:t>Sales Management </a:t>
            </a:r>
            <a:r>
              <a:rPr lang="en-US" dirty="0">
                <a:latin typeface="Arial"/>
                <a:cs typeface="Arial"/>
              </a:rPr>
              <a:t>Specialists</a:t>
            </a:r>
          </a:p>
          <a:p>
            <a:pPr marL="304165" indent="-304165" algn="just">
              <a:lnSpc>
                <a:spcPct val="100000"/>
              </a:lnSpc>
            </a:pPr>
            <a:endParaRPr lang="en-US" dirty="0"/>
          </a:p>
          <a:p>
            <a:pPr marL="914400" indent="-447675" algn="just">
              <a:lnSpc>
                <a:spcPct val="100000"/>
              </a:lnSpc>
              <a:buFont typeface="Wingdings" panose="05000000000000000000" pitchFamily="2" charset="2"/>
              <a:buChar char="ü"/>
            </a:pPr>
            <a:r>
              <a:rPr lang="en-US" dirty="0">
                <a:latin typeface="Arial"/>
                <a:cs typeface="Arial"/>
              </a:rPr>
              <a:t>Must multiply the average of the Office and Industrial GFI criteria by 7.5 to determine minimum GFI that must be generated by applicant’s ten (10) agents/brokers, for 3 of the 4 most recent 12-month periods</a:t>
            </a:r>
          </a:p>
          <a:p>
            <a:pPr marL="304165" indent="-304165"/>
            <a:endParaRPr lang="en-US" dirty="0"/>
          </a:p>
        </p:txBody>
      </p:sp>
    </p:spTree>
    <p:extLst>
      <p:ext uri="{BB962C8B-B14F-4D97-AF65-F5344CB8AC3E}">
        <p14:creationId xmlns:p14="http://schemas.microsoft.com/office/powerpoint/2010/main" val="21287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anchor="ctr"/>
          <a:lstStyle/>
          <a:p>
            <a:pPr marL="1523962" lvl="1" indent="-914377">
              <a:lnSpc>
                <a:spcPct val="100000"/>
              </a:lnSpc>
              <a:buFont typeface="+mj-lt"/>
              <a:buAutoNum type="arabicPeriod"/>
            </a:pPr>
            <a:r>
              <a:rPr lang="en-US" sz="2600" b="1"/>
              <a:t>Admissions Process</a:t>
            </a:r>
          </a:p>
          <a:p>
            <a:pPr marL="1523962" lvl="1" indent="-914377">
              <a:lnSpc>
                <a:spcPct val="100000"/>
              </a:lnSpc>
              <a:buFont typeface="+mj-lt"/>
              <a:buAutoNum type="arabicPeriod"/>
            </a:pPr>
            <a:endParaRPr lang="en-US" sz="2600" b="1"/>
          </a:p>
          <a:p>
            <a:pPr marL="1523962" lvl="1" indent="-914377">
              <a:lnSpc>
                <a:spcPct val="100000"/>
              </a:lnSpc>
              <a:buFont typeface="+mj-lt"/>
              <a:buAutoNum type="arabicPeriod"/>
            </a:pPr>
            <a:r>
              <a:rPr lang="en-US" sz="2600" b="1"/>
              <a:t>Gross Fee Income (GFI)</a:t>
            </a:r>
          </a:p>
          <a:p>
            <a:pPr marL="1523962" lvl="1" indent="-914377">
              <a:lnSpc>
                <a:spcPct val="100000"/>
              </a:lnSpc>
              <a:buFont typeface="+mj-lt"/>
              <a:buAutoNum type="arabicPeriod"/>
            </a:pPr>
            <a:endParaRPr lang="en-US" sz="2600" b="1"/>
          </a:p>
          <a:p>
            <a:pPr marL="1523962" lvl="1" indent="-914377">
              <a:lnSpc>
                <a:spcPct val="100000"/>
              </a:lnSpc>
              <a:buFont typeface="+mj-lt"/>
              <a:buAutoNum type="arabicPeriod"/>
            </a:pPr>
            <a:r>
              <a:rPr lang="en-US" sz="2600" b="1"/>
              <a:t>Education Requirement</a:t>
            </a:r>
          </a:p>
          <a:p>
            <a:pPr marL="1523962" lvl="1" indent="-914377">
              <a:lnSpc>
                <a:spcPct val="100000"/>
              </a:lnSpc>
              <a:buFont typeface="+mj-lt"/>
              <a:buAutoNum type="arabicPeriod"/>
            </a:pPr>
            <a:endParaRPr lang="en-US" sz="2600" b="1"/>
          </a:p>
          <a:p>
            <a:pPr marL="1523365" lvl="1" indent="-913765">
              <a:lnSpc>
                <a:spcPct val="100000"/>
              </a:lnSpc>
              <a:buFont typeface="+mj-lt"/>
              <a:buAutoNum type="arabicPeriod"/>
            </a:pPr>
            <a:r>
              <a:rPr lang="en-US" sz="2600" b="1">
                <a:latin typeface="Arial"/>
                <a:cs typeface="Arial"/>
              </a:rPr>
              <a:t>Member Associate Membership</a:t>
            </a:r>
            <a:endParaRPr lang="en-US" sz="2600" b="1"/>
          </a:p>
          <a:p>
            <a:pPr marL="1523962" lvl="1" indent="-914377">
              <a:lnSpc>
                <a:spcPct val="100000"/>
              </a:lnSpc>
              <a:buFont typeface="+mj-lt"/>
              <a:buAutoNum type="arabicPeriod"/>
            </a:pPr>
            <a:endParaRPr lang="en-US" sz="2600" b="1"/>
          </a:p>
          <a:p>
            <a:pPr marL="1523962" lvl="1" indent="-914377">
              <a:lnSpc>
                <a:spcPct val="100000"/>
              </a:lnSpc>
              <a:buFont typeface="+mj-lt"/>
              <a:buAutoNum type="arabicPeriod"/>
            </a:pPr>
            <a:r>
              <a:rPr lang="en-US" sz="2600" b="1"/>
              <a:t>Resources to Assist You</a:t>
            </a:r>
          </a:p>
          <a:p>
            <a:pPr marL="1523962" lvl="1" indent="-914377">
              <a:lnSpc>
                <a:spcPct val="100000"/>
              </a:lnSpc>
              <a:buFont typeface="+mj-lt"/>
              <a:buAutoNum type="arabicPeriod"/>
            </a:pPr>
            <a:endParaRPr lang="en-US" sz="2600" b="1"/>
          </a:p>
          <a:p>
            <a:pPr marL="1523962" lvl="1" indent="-914377">
              <a:lnSpc>
                <a:spcPct val="100000"/>
              </a:lnSpc>
              <a:buFont typeface="+mj-lt"/>
              <a:buAutoNum type="arabicPeriod"/>
            </a:pPr>
            <a:r>
              <a:rPr lang="en-US" sz="2600" b="1"/>
              <a:t>Questions</a:t>
            </a:r>
            <a:endParaRPr lang="en-US" sz="2600"/>
          </a:p>
        </p:txBody>
      </p:sp>
    </p:spTree>
    <p:extLst>
      <p:ext uri="{BB962C8B-B14F-4D97-AF65-F5344CB8AC3E}">
        <p14:creationId xmlns:p14="http://schemas.microsoft.com/office/powerpoint/2010/main" val="234807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ded-bg.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3528" cy="6858000"/>
          </a:xfrm>
          <a:prstGeom prst="rect">
            <a:avLst/>
          </a:prstGeom>
        </p:spPr>
      </p:pic>
      <p:pic>
        <p:nvPicPr>
          <p:cNvPr id="6" name="Picture 5" descr="flat logo-blue.BMP"/>
          <p:cNvPicPr>
            <a:picLocks noChangeAspect="1"/>
          </p:cNvPicPr>
          <p:nvPr/>
        </p:nvPicPr>
        <p:blipFill>
          <a:blip r:embed="rId3">
            <a:alphaModFix amt="11000"/>
            <a:extLst>
              <a:ext uri="{28A0092B-C50C-407E-A947-70E740481C1C}">
                <a14:useLocalDpi xmlns:a14="http://schemas.microsoft.com/office/drawing/2010/main" val="0"/>
              </a:ext>
            </a:extLst>
          </a:blip>
          <a:stretch>
            <a:fillRect/>
          </a:stretch>
        </p:blipFill>
        <p:spPr>
          <a:xfrm>
            <a:off x="4362361" y="1333321"/>
            <a:ext cx="3467279" cy="3467279"/>
          </a:xfrm>
          <a:prstGeom prst="rect">
            <a:avLst/>
          </a:prstGeom>
        </p:spPr>
      </p:pic>
      <p:sp>
        <p:nvSpPr>
          <p:cNvPr id="7" name="TextBox 6"/>
          <p:cNvSpPr txBox="1"/>
          <p:nvPr/>
        </p:nvSpPr>
        <p:spPr>
          <a:xfrm>
            <a:off x="381000" y="2554915"/>
            <a:ext cx="11430000" cy="1588127"/>
          </a:xfrm>
          <a:prstGeom prst="rect">
            <a:avLst/>
          </a:prstGeom>
          <a:noFill/>
        </p:spPr>
        <p:txBody>
          <a:bodyPr wrap="square" rtlCol="0">
            <a:spAutoFit/>
          </a:bodyPr>
          <a:lstStyle/>
          <a:p>
            <a:pPr algn="ctr">
              <a:lnSpc>
                <a:spcPct val="90000"/>
              </a:lnSpc>
            </a:pPr>
            <a:r>
              <a:rPr lang="en-US" sz="5400" b="1" spc="-100">
                <a:latin typeface="Arial" panose="020B0604020202020204" pitchFamily="34" charset="0"/>
                <a:ea typeface="+mj-ea"/>
                <a:cs typeface="Arial" panose="020B0604020202020204" pitchFamily="34" charset="0"/>
              </a:rPr>
              <a:t>EDUCATION</a:t>
            </a:r>
          </a:p>
          <a:p>
            <a:pPr algn="ctr">
              <a:lnSpc>
                <a:spcPct val="90000"/>
              </a:lnSpc>
            </a:pPr>
            <a:r>
              <a:rPr lang="en-US" sz="5400" b="1" spc="-100">
                <a:latin typeface="Arial" panose="020B0604020202020204" pitchFamily="34" charset="0"/>
                <a:ea typeface="+mj-ea"/>
                <a:cs typeface="Arial" panose="020B0604020202020204" pitchFamily="34" charset="0"/>
              </a:rPr>
              <a:t>REQUIREMENT</a:t>
            </a:r>
          </a:p>
        </p:txBody>
      </p:sp>
      <p:cxnSp>
        <p:nvCxnSpPr>
          <p:cNvPr id="16" name="Straight Connector 15"/>
          <p:cNvCxnSpPr/>
          <p:nvPr/>
        </p:nvCxnSpPr>
        <p:spPr>
          <a:xfrm>
            <a:off x="279471" y="6429169"/>
            <a:ext cx="11633059" cy="0"/>
          </a:xfrm>
          <a:prstGeom prst="line">
            <a:avLst/>
          </a:prstGeom>
          <a:ln w="9525" cmpd="sng">
            <a:solidFill>
              <a:srgbClr val="556379"/>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65071" y="6443620"/>
            <a:ext cx="3866764" cy="240130"/>
          </a:xfrm>
          <a:prstGeom prst="rect">
            <a:avLst/>
          </a:prstGeom>
        </p:spPr>
        <p:txBody>
          <a:bodyPr wrap="none">
            <a:spAutoFit/>
          </a:bodyPr>
          <a:lstStyle/>
          <a:p>
            <a:pPr>
              <a:lnSpc>
                <a:spcPct val="90000"/>
              </a:lnSpc>
            </a:pPr>
            <a:r>
              <a:rPr lang="en-US" sz="1067" b="1">
                <a:solidFill>
                  <a:srgbClr val="556379"/>
                </a:solidFill>
                <a:cs typeface="Calibri"/>
              </a:rPr>
              <a:t>SIOR: </a:t>
            </a:r>
            <a:r>
              <a:rPr lang="en-US" sz="1067">
                <a:solidFill>
                  <a:srgbClr val="556379"/>
                </a:solidFill>
                <a:cs typeface="Calibri"/>
              </a:rPr>
              <a:t>LET THE POWER OF THE GLOBAL NETWORK WORK FOR YOU</a:t>
            </a:r>
          </a:p>
        </p:txBody>
      </p:sp>
    </p:spTree>
    <p:extLst>
      <p:ext uri="{BB962C8B-B14F-4D97-AF65-F5344CB8AC3E}">
        <p14:creationId xmlns:p14="http://schemas.microsoft.com/office/powerpoint/2010/main" val="34119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EDUCATION REQUIREMENT</a:t>
            </a:r>
          </a:p>
        </p:txBody>
      </p:sp>
      <p:sp>
        <p:nvSpPr>
          <p:cNvPr id="3" name="Content Placeholder 2"/>
          <p:cNvSpPr>
            <a:spLocks noGrp="1"/>
          </p:cNvSpPr>
          <p:nvPr>
            <p:ph idx="1"/>
          </p:nvPr>
        </p:nvSpPr>
        <p:spPr/>
        <p:txBody>
          <a:bodyPr/>
          <a:lstStyle/>
          <a:p>
            <a:pPr marL="461963" indent="-461963"/>
            <a:r>
              <a:rPr lang="en-US"/>
              <a:t>The education requirement can be fulfilled by completing </a:t>
            </a:r>
            <a:r>
              <a:rPr lang="en-US" b="1">
                <a:solidFill>
                  <a:srgbClr val="0070C0"/>
                </a:solidFill>
              </a:rPr>
              <a:t>one</a:t>
            </a:r>
            <a:r>
              <a:rPr lang="en-US"/>
              <a:t> of the following options:</a:t>
            </a:r>
          </a:p>
          <a:p>
            <a:endParaRPr lang="en-US"/>
          </a:p>
          <a:p>
            <a:pPr marL="914400" lvl="1" indent="-452438">
              <a:buFont typeface="Wingdings" panose="05000000000000000000" pitchFamily="2" charset="2"/>
              <a:buChar char="ü"/>
            </a:pPr>
            <a:r>
              <a:rPr lang="en-US"/>
              <a:t>Core Components of Commercial Brokerage Coursework</a:t>
            </a:r>
          </a:p>
          <a:p>
            <a:pPr marL="914400" lvl="1" indent="-304800">
              <a:buFont typeface="Wingdings" panose="05000000000000000000" pitchFamily="2" charset="2"/>
              <a:buChar char="ü"/>
            </a:pPr>
            <a:endParaRPr lang="en-US"/>
          </a:p>
          <a:p>
            <a:pPr marL="914400" lvl="1" indent="-452438">
              <a:buFont typeface="Wingdings" panose="05000000000000000000" pitchFamily="2" charset="2"/>
              <a:buChar char="ü"/>
            </a:pPr>
            <a:r>
              <a:rPr lang="en-US"/>
              <a:t>Comprehensive Membership Entrance Exam &amp; Online Ethics</a:t>
            </a:r>
          </a:p>
          <a:p>
            <a:pPr marL="914400" lvl="1" indent="-304800">
              <a:buFont typeface="Wingdings" panose="05000000000000000000" pitchFamily="2" charset="2"/>
              <a:buChar char="ü"/>
            </a:pPr>
            <a:endParaRPr lang="en-US"/>
          </a:p>
          <a:p>
            <a:pPr marL="914400" lvl="1" indent="-304800">
              <a:buFont typeface="Wingdings" panose="05000000000000000000" pitchFamily="2" charset="2"/>
              <a:buChar char="ü"/>
            </a:pPr>
            <a:endParaRPr lang="en-US"/>
          </a:p>
          <a:p>
            <a:pPr marL="461963" indent="-461963"/>
            <a:r>
              <a:rPr lang="en-US"/>
              <a:t>The requirement can be completed independently from the application, but must be fulfilled within 12 months from the application’s approval date</a:t>
            </a:r>
          </a:p>
          <a:p>
            <a:pPr marL="461963" indent="-461963"/>
            <a:endParaRPr lang="en-US"/>
          </a:p>
        </p:txBody>
      </p:sp>
    </p:spTree>
    <p:extLst>
      <p:ext uri="{BB962C8B-B14F-4D97-AF65-F5344CB8AC3E}">
        <p14:creationId xmlns:p14="http://schemas.microsoft.com/office/powerpoint/2010/main" val="36660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COURSEWORK</a:t>
            </a:r>
          </a:p>
        </p:txBody>
      </p:sp>
      <p:sp>
        <p:nvSpPr>
          <p:cNvPr id="3" name="Content Placeholder 2"/>
          <p:cNvSpPr>
            <a:spLocks noGrp="1"/>
          </p:cNvSpPr>
          <p:nvPr>
            <p:ph idx="1"/>
          </p:nvPr>
        </p:nvSpPr>
        <p:spPr/>
        <p:txBody>
          <a:bodyPr/>
          <a:lstStyle/>
          <a:p>
            <a:pPr marL="461963" indent="-461963"/>
            <a:r>
              <a:rPr lang="en-US"/>
              <a:t>Applicants complete </a:t>
            </a:r>
            <a:r>
              <a:rPr lang="en-US" b="1">
                <a:solidFill>
                  <a:srgbClr val="0070C0"/>
                </a:solidFill>
              </a:rPr>
              <a:t>three (3) mandatory courses</a:t>
            </a:r>
            <a:r>
              <a:rPr lang="en-US"/>
              <a:t>:</a:t>
            </a:r>
          </a:p>
          <a:p>
            <a:pPr marL="914400" lvl="1" indent="-452438">
              <a:buFont typeface="Wingdings" panose="05000000000000000000" pitchFamily="2" charset="2"/>
              <a:buChar char="ü"/>
            </a:pPr>
            <a:endParaRPr lang="en-US"/>
          </a:p>
          <a:p>
            <a:pPr marL="914400" lvl="1" indent="-452438">
              <a:buFont typeface="Wingdings" panose="05000000000000000000" pitchFamily="2" charset="2"/>
              <a:buChar char="ü"/>
            </a:pPr>
            <a:r>
              <a:rPr lang="en-US"/>
              <a:t>Ethics &amp; Professional Standards</a:t>
            </a:r>
          </a:p>
          <a:p>
            <a:pPr marL="914400" lvl="1" indent="-452438">
              <a:buFont typeface="Wingdings" panose="05000000000000000000" pitchFamily="2" charset="2"/>
              <a:buChar char="ü"/>
            </a:pPr>
            <a:r>
              <a:rPr lang="en-US"/>
              <a:t>Construction &amp; Development</a:t>
            </a:r>
          </a:p>
          <a:p>
            <a:pPr marL="914400" lvl="1" indent="-452438">
              <a:buFont typeface="Wingdings" panose="05000000000000000000" pitchFamily="2" charset="2"/>
              <a:buChar char="ü"/>
            </a:pPr>
            <a:r>
              <a:rPr lang="en-US"/>
              <a:t>Understanding the Lease Agreement</a:t>
            </a:r>
          </a:p>
          <a:p>
            <a:pPr marL="461963" indent="-461963"/>
            <a:endParaRPr lang="en-US"/>
          </a:p>
          <a:p>
            <a:pPr marL="461963" indent="-461963"/>
            <a:endParaRPr lang="en-US"/>
          </a:p>
          <a:p>
            <a:pPr marL="461963" indent="-461963"/>
            <a:r>
              <a:rPr lang="en-US"/>
              <a:t>Applicants complete three </a:t>
            </a:r>
            <a:r>
              <a:rPr lang="en-US" b="1">
                <a:solidFill>
                  <a:srgbClr val="0070C0"/>
                </a:solidFill>
              </a:rPr>
              <a:t>(3) elective courses </a:t>
            </a:r>
            <a:r>
              <a:rPr lang="en-US"/>
              <a:t>from the following:</a:t>
            </a:r>
          </a:p>
          <a:p>
            <a:pPr marL="461963" indent="-461963"/>
            <a:endParaRPr lang="en-US"/>
          </a:p>
          <a:p>
            <a:pPr marL="914400" lvl="1" indent="-452438">
              <a:buFont typeface="Wingdings" panose="05000000000000000000" pitchFamily="2" charset="2"/>
              <a:buChar char="ü"/>
            </a:pPr>
            <a:r>
              <a:rPr lang="en-US"/>
              <a:t>Advanced Sales Skills</a:t>
            </a:r>
          </a:p>
          <a:p>
            <a:pPr marL="914400" lvl="1" indent="-452438">
              <a:buFont typeface="Wingdings" panose="05000000000000000000" pitchFamily="2" charset="2"/>
              <a:buChar char="ü"/>
            </a:pPr>
            <a:r>
              <a:rPr lang="en-US"/>
              <a:t>Build-to-Suit Development</a:t>
            </a:r>
          </a:p>
          <a:p>
            <a:pPr marL="914400" lvl="1" indent="-452438">
              <a:buFont typeface="Wingdings" panose="05000000000000000000" pitchFamily="2" charset="2"/>
              <a:buChar char="ü"/>
            </a:pPr>
            <a:r>
              <a:rPr lang="en-US"/>
              <a:t>Consolidating a Business Strategy</a:t>
            </a:r>
          </a:p>
          <a:p>
            <a:pPr marL="914400" lvl="1" indent="-452438">
              <a:buFont typeface="Wingdings" panose="05000000000000000000" pitchFamily="2" charset="2"/>
              <a:buChar char="ü"/>
            </a:pPr>
            <a:r>
              <a:rPr lang="en-US"/>
              <a:t>Introduction to Real Estate Investment and Finance</a:t>
            </a:r>
          </a:p>
          <a:p>
            <a:pPr marL="914400" lvl="1" indent="-452438">
              <a:buFont typeface="Wingdings" panose="05000000000000000000" pitchFamily="2" charset="2"/>
              <a:buChar char="ü"/>
            </a:pPr>
            <a:r>
              <a:rPr lang="en-US"/>
              <a:t>Negotiation Skills</a:t>
            </a:r>
          </a:p>
          <a:p>
            <a:pPr marL="914400" lvl="1" indent="-452438">
              <a:buFont typeface="Wingdings" panose="05000000000000000000" pitchFamily="2" charset="2"/>
              <a:buChar char="ü"/>
            </a:pPr>
            <a:r>
              <a:rPr lang="en-US"/>
              <a:t>Tenant &amp; Landlord Representation</a:t>
            </a:r>
          </a:p>
        </p:txBody>
      </p:sp>
    </p:spTree>
    <p:extLst>
      <p:ext uri="{BB962C8B-B14F-4D97-AF65-F5344CB8AC3E}">
        <p14:creationId xmlns:p14="http://schemas.microsoft.com/office/powerpoint/2010/main" val="330078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ALTERNATIVE ELECTIVE CREDITS</a:t>
            </a:r>
          </a:p>
        </p:txBody>
      </p:sp>
      <p:sp>
        <p:nvSpPr>
          <p:cNvPr id="3" name="Content Placeholder 2"/>
          <p:cNvSpPr>
            <a:spLocks noGrp="1"/>
          </p:cNvSpPr>
          <p:nvPr>
            <p:ph idx="1"/>
          </p:nvPr>
        </p:nvSpPr>
        <p:spPr/>
        <p:txBody>
          <a:bodyPr/>
          <a:lstStyle/>
          <a:p>
            <a:pPr marL="461963" indent="-461963"/>
            <a:r>
              <a:rPr lang="en-US" b="1"/>
              <a:t>CCIM Designation</a:t>
            </a:r>
            <a:r>
              <a:rPr lang="en-US"/>
              <a:t>:</a:t>
            </a:r>
            <a:r>
              <a:rPr lang="en-US" b="1"/>
              <a:t> </a:t>
            </a:r>
            <a:r>
              <a:rPr lang="en-US"/>
              <a:t>three (3) elective courses, fulfills elective requirement</a:t>
            </a:r>
          </a:p>
          <a:p>
            <a:pPr marL="461963" indent="-461963"/>
            <a:endParaRPr lang="en-US"/>
          </a:p>
          <a:p>
            <a:pPr marL="461963" indent="-461963"/>
            <a:endParaRPr lang="en-US"/>
          </a:p>
          <a:p>
            <a:pPr marL="461963" indent="-461963"/>
            <a:r>
              <a:rPr lang="en-US" b="1"/>
              <a:t>CCIM Courses </a:t>
            </a:r>
            <a:r>
              <a:rPr lang="en-US"/>
              <a:t>(101-104):</a:t>
            </a:r>
            <a:r>
              <a:rPr lang="en-US" b="1"/>
              <a:t> </a:t>
            </a:r>
            <a:r>
              <a:rPr lang="en-US"/>
              <a:t>one (1) elective course each, for a maximum of two (2) elective courses</a:t>
            </a:r>
          </a:p>
          <a:p>
            <a:pPr marL="461963" indent="-461963"/>
            <a:endParaRPr lang="en-US"/>
          </a:p>
          <a:p>
            <a:pPr marL="461963" indent="-461963"/>
            <a:endParaRPr lang="en-US"/>
          </a:p>
          <a:p>
            <a:pPr marL="461963" indent="-461963"/>
            <a:r>
              <a:rPr lang="en-US" b="1"/>
              <a:t>Graduate Degree </a:t>
            </a:r>
            <a:r>
              <a:rPr lang="en-US"/>
              <a:t>(MBA, MSRE, or JD): two (2) elective courses</a:t>
            </a:r>
          </a:p>
          <a:p>
            <a:pPr marL="461963" indent="-461963"/>
            <a:endParaRPr lang="en-US"/>
          </a:p>
          <a:p>
            <a:pPr marL="461963" indent="-461963"/>
            <a:endParaRPr lang="en-US"/>
          </a:p>
          <a:p>
            <a:pPr marL="461963" indent="-461963"/>
            <a:r>
              <a:rPr lang="en-US" b="1"/>
              <a:t>CPM, RPA, or FRI Designation</a:t>
            </a:r>
            <a:r>
              <a:rPr lang="en-US"/>
              <a:t>: two (2) elective courses</a:t>
            </a:r>
          </a:p>
          <a:p>
            <a:pPr marL="461963" indent="-461963"/>
            <a:endParaRPr lang="en-US"/>
          </a:p>
        </p:txBody>
      </p:sp>
    </p:spTree>
    <p:extLst>
      <p:ext uri="{BB962C8B-B14F-4D97-AF65-F5344CB8AC3E}">
        <p14:creationId xmlns:p14="http://schemas.microsoft.com/office/powerpoint/2010/main" val="191457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ded-bg.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3528" cy="6858000"/>
          </a:xfrm>
          <a:prstGeom prst="rect">
            <a:avLst/>
          </a:prstGeom>
        </p:spPr>
      </p:pic>
      <p:pic>
        <p:nvPicPr>
          <p:cNvPr id="6" name="Picture 5" descr="flat logo-blue.BMP"/>
          <p:cNvPicPr>
            <a:picLocks noChangeAspect="1"/>
          </p:cNvPicPr>
          <p:nvPr/>
        </p:nvPicPr>
        <p:blipFill>
          <a:blip r:embed="rId3">
            <a:alphaModFix amt="11000"/>
            <a:extLst>
              <a:ext uri="{28A0092B-C50C-407E-A947-70E740481C1C}">
                <a14:useLocalDpi xmlns:a14="http://schemas.microsoft.com/office/drawing/2010/main" val="0"/>
              </a:ext>
            </a:extLst>
          </a:blip>
          <a:stretch>
            <a:fillRect/>
          </a:stretch>
        </p:blipFill>
        <p:spPr>
          <a:xfrm>
            <a:off x="4362361" y="1333321"/>
            <a:ext cx="3467279" cy="3467279"/>
          </a:xfrm>
          <a:prstGeom prst="rect">
            <a:avLst/>
          </a:prstGeom>
        </p:spPr>
      </p:pic>
      <p:sp>
        <p:nvSpPr>
          <p:cNvPr id="7" name="TextBox 6"/>
          <p:cNvSpPr txBox="1"/>
          <p:nvPr/>
        </p:nvSpPr>
        <p:spPr>
          <a:xfrm>
            <a:off x="381000" y="2554915"/>
            <a:ext cx="11430000" cy="1588127"/>
          </a:xfrm>
          <a:prstGeom prst="rect">
            <a:avLst/>
          </a:prstGeom>
          <a:noFill/>
        </p:spPr>
        <p:txBody>
          <a:bodyPr wrap="square" lIns="91440" tIns="45720" rIns="91440" bIns="45720" rtlCol="0" anchor="t">
            <a:spAutoFit/>
          </a:bodyPr>
          <a:lstStyle/>
          <a:p>
            <a:pPr algn="ctr">
              <a:lnSpc>
                <a:spcPct val="90000"/>
              </a:lnSpc>
            </a:pPr>
            <a:r>
              <a:rPr lang="en-US" sz="5400" b="1" spc="-100">
                <a:latin typeface="Arial"/>
                <a:ea typeface="+mj-ea"/>
                <a:cs typeface="Arial"/>
              </a:rPr>
              <a:t>Member Associate &amp;</a:t>
            </a:r>
          </a:p>
          <a:p>
            <a:pPr algn="ctr">
              <a:lnSpc>
                <a:spcPct val="90000"/>
              </a:lnSpc>
            </a:pPr>
            <a:r>
              <a:rPr lang="en-US" sz="5400" b="1" spc="-100">
                <a:latin typeface="Arial" panose="020B0604020202020204" pitchFamily="34" charset="0"/>
                <a:ea typeface="+mj-ea"/>
                <a:cs typeface="Arial" panose="020B0604020202020204" pitchFamily="34" charset="0"/>
              </a:rPr>
              <a:t>APPLYING FOR THE DESIGNATION</a:t>
            </a:r>
          </a:p>
        </p:txBody>
      </p:sp>
      <p:cxnSp>
        <p:nvCxnSpPr>
          <p:cNvPr id="16" name="Straight Connector 15"/>
          <p:cNvCxnSpPr/>
          <p:nvPr/>
        </p:nvCxnSpPr>
        <p:spPr>
          <a:xfrm>
            <a:off x="279471" y="6429169"/>
            <a:ext cx="11633059" cy="0"/>
          </a:xfrm>
          <a:prstGeom prst="line">
            <a:avLst/>
          </a:prstGeom>
          <a:ln w="9525" cmpd="sng">
            <a:solidFill>
              <a:srgbClr val="556379"/>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65071" y="6443620"/>
            <a:ext cx="3866764" cy="240130"/>
          </a:xfrm>
          <a:prstGeom prst="rect">
            <a:avLst/>
          </a:prstGeom>
        </p:spPr>
        <p:txBody>
          <a:bodyPr wrap="none">
            <a:spAutoFit/>
          </a:bodyPr>
          <a:lstStyle/>
          <a:p>
            <a:pPr>
              <a:lnSpc>
                <a:spcPct val="90000"/>
              </a:lnSpc>
            </a:pPr>
            <a:r>
              <a:rPr lang="en-US" sz="1067" b="1">
                <a:solidFill>
                  <a:srgbClr val="556379"/>
                </a:solidFill>
                <a:cs typeface="Calibri"/>
              </a:rPr>
              <a:t>SIOR: </a:t>
            </a:r>
            <a:r>
              <a:rPr lang="en-US" sz="1067">
                <a:solidFill>
                  <a:srgbClr val="556379"/>
                </a:solidFill>
                <a:cs typeface="Calibri"/>
              </a:rPr>
              <a:t>LET THE POWER OF THE GLOBAL NETWORK WORK FOR YOU</a:t>
            </a:r>
          </a:p>
        </p:txBody>
      </p:sp>
    </p:spTree>
    <p:extLst>
      <p:ext uri="{BB962C8B-B14F-4D97-AF65-F5344CB8AC3E}">
        <p14:creationId xmlns:p14="http://schemas.microsoft.com/office/powerpoint/2010/main" val="1557207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EXPERIENCE</a:t>
            </a:r>
          </a:p>
        </p:txBody>
      </p:sp>
      <p:sp>
        <p:nvSpPr>
          <p:cNvPr id="3" name="Content Placeholder 2"/>
          <p:cNvSpPr>
            <a:spLocks noGrp="1"/>
          </p:cNvSpPr>
          <p:nvPr>
            <p:ph idx="1"/>
          </p:nvPr>
        </p:nvSpPr>
        <p:spPr/>
        <p:txBody>
          <a:bodyPr/>
          <a:lstStyle/>
          <a:p>
            <a:pPr marL="457200" indent="-457200" algn="just">
              <a:lnSpc>
                <a:spcPct val="110000"/>
              </a:lnSpc>
            </a:pPr>
            <a:r>
              <a:rPr lang="en-US">
                <a:latin typeface="Arial"/>
                <a:cs typeface="Arial"/>
              </a:rPr>
              <a:t>Have </a:t>
            </a:r>
            <a:r>
              <a:rPr lang="en-US" b="1">
                <a:solidFill>
                  <a:srgbClr val="0070C0"/>
                </a:solidFill>
                <a:latin typeface="Arial"/>
                <a:cs typeface="Arial"/>
              </a:rPr>
              <a:t>1 to 8 years</a:t>
            </a:r>
            <a:r>
              <a:rPr lang="en-US">
                <a:latin typeface="Arial"/>
                <a:cs typeface="Arial"/>
              </a:rPr>
              <a:t> of industrial and/or office real estate brokerage experience.</a:t>
            </a:r>
          </a:p>
          <a:p>
            <a:pPr marL="457200" indent="-457200">
              <a:lnSpc>
                <a:spcPct val="110000"/>
              </a:lnSpc>
            </a:pPr>
            <a:endParaRPr lang="en-US"/>
          </a:p>
          <a:p>
            <a:pPr marL="457200" indent="-457200">
              <a:lnSpc>
                <a:spcPct val="110000"/>
              </a:lnSpc>
            </a:pPr>
            <a:endParaRPr lang="en-US"/>
          </a:p>
          <a:p>
            <a:pPr marL="457200" indent="-457200">
              <a:lnSpc>
                <a:spcPct val="110000"/>
              </a:lnSpc>
            </a:pPr>
            <a:r>
              <a:rPr lang="en-US"/>
              <a:t>Is actively engaged as a broker or salesperson.</a:t>
            </a:r>
          </a:p>
          <a:p>
            <a:pPr marL="304165" indent="-304165"/>
            <a:endParaRPr lang="en-US"/>
          </a:p>
        </p:txBody>
      </p:sp>
    </p:spTree>
    <p:extLst>
      <p:ext uri="{BB962C8B-B14F-4D97-AF65-F5344CB8AC3E}">
        <p14:creationId xmlns:p14="http://schemas.microsoft.com/office/powerpoint/2010/main" val="19359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a:t>
            </a:r>
          </a:p>
        </p:txBody>
      </p:sp>
      <p:sp>
        <p:nvSpPr>
          <p:cNvPr id="3" name="Content Placeholder 2"/>
          <p:cNvSpPr>
            <a:spLocks noGrp="1"/>
          </p:cNvSpPr>
          <p:nvPr>
            <p:ph idx="1"/>
          </p:nvPr>
        </p:nvSpPr>
        <p:spPr/>
        <p:txBody>
          <a:bodyPr/>
          <a:lstStyle/>
          <a:p>
            <a:pPr marL="457200" indent="-457200" algn="just">
              <a:lnSpc>
                <a:spcPct val="110000"/>
              </a:lnSpc>
            </a:pPr>
            <a:r>
              <a:rPr lang="en-US" dirty="0">
                <a:latin typeface="Arial"/>
                <a:cs typeface="Arial"/>
              </a:rPr>
              <a:t>Obtain a </a:t>
            </a:r>
            <a:r>
              <a:rPr lang="en-US" b="1" dirty="0">
                <a:latin typeface="Arial"/>
                <a:cs typeface="Arial"/>
              </a:rPr>
              <a:t>Mentor</a:t>
            </a:r>
            <a:r>
              <a:rPr lang="en-US" dirty="0">
                <a:latin typeface="Arial"/>
                <a:cs typeface="Arial"/>
              </a:rPr>
              <a:t>: an Active Individual Member in the Applicant’s Chapter. </a:t>
            </a:r>
            <a:endParaRPr lang="en-US"/>
          </a:p>
          <a:p>
            <a:pPr marL="457200" indent="-457200" algn="just">
              <a:lnSpc>
                <a:spcPct val="110000"/>
              </a:lnSpc>
            </a:pPr>
            <a:endParaRPr lang="en-US"/>
          </a:p>
          <a:p>
            <a:pPr marL="457200" indent="-457200" algn="just">
              <a:lnSpc>
                <a:spcPct val="110000"/>
              </a:lnSpc>
            </a:pPr>
            <a:endParaRPr lang="en-US"/>
          </a:p>
          <a:p>
            <a:pPr marL="457200" indent="-457200" algn="just">
              <a:lnSpc>
                <a:spcPct val="110000"/>
              </a:lnSpc>
            </a:pPr>
            <a:r>
              <a:rPr lang="en-US" dirty="0">
                <a:solidFill>
                  <a:srgbClr val="0070C0"/>
                </a:solidFill>
                <a:latin typeface="Arial"/>
                <a:cs typeface="Arial"/>
              </a:rPr>
              <a:t>The Mentor is responsible for providing guidance and advice while the Member Associate is working towards earning the SIOR designation.</a:t>
            </a:r>
          </a:p>
          <a:p>
            <a:pPr marL="457200" indent="-457200" algn="just">
              <a:lnSpc>
                <a:spcPct val="110000"/>
              </a:lnSpc>
            </a:pPr>
            <a:endParaRPr lang="en-US" b="1">
              <a:solidFill>
                <a:srgbClr val="0070C0"/>
              </a:solidFill>
            </a:endParaRPr>
          </a:p>
          <a:p>
            <a:pPr marL="457200" indent="-457200" algn="just">
              <a:lnSpc>
                <a:spcPct val="110000"/>
              </a:lnSpc>
            </a:pPr>
            <a:endParaRPr lang="en-US" b="1">
              <a:solidFill>
                <a:srgbClr val="0070C0"/>
              </a:solidFill>
            </a:endParaRPr>
          </a:p>
          <a:p>
            <a:pPr marL="457200" indent="-457200" algn="just">
              <a:lnSpc>
                <a:spcPct val="110000"/>
              </a:lnSpc>
            </a:pPr>
            <a:r>
              <a:rPr lang="en-US" dirty="0">
                <a:latin typeface="Arial"/>
                <a:cs typeface="Arial"/>
              </a:rPr>
              <a:t>Signed Mentor Affidavit is included with the application.</a:t>
            </a:r>
          </a:p>
        </p:txBody>
      </p:sp>
    </p:spTree>
    <p:extLst>
      <p:ext uri="{BB962C8B-B14F-4D97-AF65-F5344CB8AC3E}">
        <p14:creationId xmlns:p14="http://schemas.microsoft.com/office/powerpoint/2010/main" val="16957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PRODUCTION</a:t>
            </a:r>
          </a:p>
        </p:txBody>
      </p:sp>
      <p:sp>
        <p:nvSpPr>
          <p:cNvPr id="3" name="Content Placeholder 2"/>
          <p:cNvSpPr>
            <a:spLocks noGrp="1"/>
          </p:cNvSpPr>
          <p:nvPr>
            <p:ph idx="1"/>
          </p:nvPr>
        </p:nvSpPr>
        <p:spPr/>
        <p:txBody>
          <a:bodyPr/>
          <a:lstStyle/>
          <a:p>
            <a:pPr marL="304165" indent="-304165"/>
            <a:r>
              <a:rPr lang="en-US" dirty="0">
                <a:latin typeface="Arial"/>
                <a:cs typeface="Arial"/>
              </a:rPr>
              <a:t>Demonstrate GFI production for </a:t>
            </a:r>
            <a:r>
              <a:rPr lang="en-US" b="1" dirty="0">
                <a:latin typeface="Arial"/>
                <a:cs typeface="Arial"/>
              </a:rPr>
              <a:t>one year</a:t>
            </a:r>
            <a:r>
              <a:rPr lang="en-US" dirty="0">
                <a:latin typeface="Arial"/>
                <a:cs typeface="Arial"/>
              </a:rPr>
              <a:t> (most recent 12 months).</a:t>
            </a:r>
          </a:p>
          <a:p>
            <a:pPr marL="304165" indent="-304165"/>
            <a:endParaRPr lang="en-US" dirty="0"/>
          </a:p>
          <a:p>
            <a:pPr marL="304165" indent="-304165"/>
            <a:endParaRPr lang="en-US" dirty="0"/>
          </a:p>
          <a:p>
            <a:pPr marL="304165" indent="-304165"/>
            <a:r>
              <a:rPr lang="en-US" dirty="0">
                <a:latin typeface="Arial"/>
                <a:cs typeface="Arial"/>
              </a:rPr>
              <a:t>Applicants </a:t>
            </a:r>
            <a:r>
              <a:rPr lang="en-US" b="1" dirty="0">
                <a:latin typeface="Arial"/>
                <a:cs typeface="Arial"/>
              </a:rPr>
              <a:t>must meet at least 50% </a:t>
            </a:r>
            <a:r>
              <a:rPr lang="en-US" dirty="0">
                <a:latin typeface="Arial"/>
                <a:cs typeface="Arial"/>
              </a:rPr>
              <a:t>of the lower (either office or industrial) GFI requirement for any 12 consecutive months out of the last 18 months preceding the submission of their application </a:t>
            </a:r>
          </a:p>
          <a:p>
            <a:pPr marL="304165" indent="-304165"/>
            <a:endParaRPr lang="en-US" dirty="0"/>
          </a:p>
          <a:p>
            <a:pPr marL="685800" indent="-245745">
              <a:buFont typeface="Wingdings" panose="05000000000000000000" pitchFamily="2" charset="2"/>
              <a:buChar char="ü"/>
            </a:pPr>
            <a:r>
              <a:rPr lang="en-US" dirty="0">
                <a:latin typeface="Arial"/>
                <a:cs typeface="Arial"/>
              </a:rPr>
              <a:t>For example, if the GFI requirement is $300,000 for Office Specialist and $400,000 for Industrial Specialist, Member Associate applicants would need to meet a minimum of $150,000 for any consecutive 12-month period out of the last 18 months</a:t>
            </a:r>
          </a:p>
          <a:p>
            <a:pPr marL="685800" indent="-245745">
              <a:buFont typeface="Wingdings" panose="05000000000000000000" pitchFamily="2" charset="2"/>
              <a:buChar char="ü"/>
            </a:pPr>
            <a:endParaRPr lang="en-US" dirty="0"/>
          </a:p>
        </p:txBody>
      </p:sp>
    </p:spTree>
    <p:extLst>
      <p:ext uri="{BB962C8B-B14F-4D97-AF65-F5344CB8AC3E}">
        <p14:creationId xmlns:p14="http://schemas.microsoft.com/office/powerpoint/2010/main" val="52968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ENDORSEMENTS</a:t>
            </a:r>
          </a:p>
        </p:txBody>
      </p:sp>
      <p:sp>
        <p:nvSpPr>
          <p:cNvPr id="3" name="Content Placeholder 2"/>
          <p:cNvSpPr>
            <a:spLocks noGrp="1"/>
          </p:cNvSpPr>
          <p:nvPr>
            <p:ph idx="1"/>
          </p:nvPr>
        </p:nvSpPr>
        <p:spPr/>
        <p:txBody>
          <a:bodyPr/>
          <a:lstStyle/>
          <a:p>
            <a:pPr marL="457200" indent="-457200" algn="just">
              <a:lnSpc>
                <a:spcPct val="100000"/>
              </a:lnSpc>
            </a:pPr>
            <a:r>
              <a:rPr lang="en-US" dirty="0">
                <a:latin typeface="Arial"/>
                <a:cs typeface="Arial"/>
              </a:rPr>
              <a:t>Submit </a:t>
            </a:r>
            <a:r>
              <a:rPr lang="en-US" b="1" dirty="0">
                <a:latin typeface="Arial"/>
                <a:cs typeface="Arial"/>
              </a:rPr>
              <a:t>one</a:t>
            </a:r>
            <a:r>
              <a:rPr lang="en-US" dirty="0">
                <a:latin typeface="Arial"/>
                <a:cs typeface="Arial"/>
              </a:rPr>
              <a:t> formal endorsement from an Active Individual Member in the Applicant’s Chapter; endorsement can come from his/her firm or firm's network.</a:t>
            </a:r>
          </a:p>
          <a:p>
            <a:pPr marL="457200" indent="-457200" algn="just">
              <a:lnSpc>
                <a:spcPct val="100000"/>
              </a:lnSpc>
            </a:pPr>
            <a:endParaRPr lang="en-US" dirty="0"/>
          </a:p>
          <a:p>
            <a:pPr marL="457200" indent="-457200" algn="just">
              <a:lnSpc>
                <a:spcPct val="100000"/>
              </a:lnSpc>
            </a:pPr>
            <a:endParaRPr lang="en-US" dirty="0"/>
          </a:p>
          <a:p>
            <a:pPr marL="457200" indent="-457200" algn="just">
              <a:lnSpc>
                <a:spcPct val="100000"/>
              </a:lnSpc>
            </a:pPr>
            <a:r>
              <a:rPr lang="en-US" dirty="0">
                <a:latin typeface="Arial"/>
                <a:cs typeface="Arial"/>
              </a:rPr>
              <a:t>The Applicant’s Mentor </a:t>
            </a:r>
            <a:r>
              <a:rPr lang="en-US" b="1" dirty="0">
                <a:latin typeface="Arial"/>
                <a:cs typeface="Arial"/>
              </a:rPr>
              <a:t>can </a:t>
            </a:r>
            <a:r>
              <a:rPr lang="en-US" dirty="0">
                <a:latin typeface="Arial"/>
                <a:cs typeface="Arial"/>
              </a:rPr>
              <a:t>provide an endorsement.</a:t>
            </a:r>
          </a:p>
          <a:p>
            <a:pPr marL="457200" indent="-457200" algn="just">
              <a:lnSpc>
                <a:spcPct val="100000"/>
              </a:lnSpc>
            </a:pPr>
            <a:endParaRPr lang="en-US" dirty="0"/>
          </a:p>
          <a:p>
            <a:pPr marL="457200" indent="-457200" algn="just">
              <a:lnSpc>
                <a:spcPct val="100000"/>
              </a:lnSpc>
            </a:pPr>
            <a:endParaRPr lang="en-US" dirty="0"/>
          </a:p>
          <a:p>
            <a:pPr marL="457200" indent="-457200" algn="just">
              <a:lnSpc>
                <a:spcPct val="100000"/>
              </a:lnSpc>
            </a:pPr>
            <a:r>
              <a:rPr lang="en-US" b="1" u="sng" dirty="0">
                <a:solidFill>
                  <a:srgbClr val="0070C0"/>
                </a:solidFill>
                <a:latin typeface="Arial"/>
                <a:cs typeface="Arial"/>
              </a:rPr>
              <a:t>Note</a:t>
            </a:r>
            <a:r>
              <a:rPr lang="en-US" dirty="0">
                <a:solidFill>
                  <a:srgbClr val="0070C0"/>
                </a:solidFill>
                <a:latin typeface="Arial"/>
                <a:cs typeface="Arial"/>
              </a:rPr>
              <a:t>: If the endorsement is not submitted within 60 days, </a:t>
            </a:r>
            <a:r>
              <a:rPr lang="en-US" b="1" dirty="0">
                <a:solidFill>
                  <a:srgbClr val="0070C0"/>
                </a:solidFill>
                <a:latin typeface="Arial"/>
                <a:cs typeface="Arial"/>
              </a:rPr>
              <a:t>the application is subject to cancellation.</a:t>
            </a:r>
          </a:p>
          <a:p>
            <a:pPr marL="304165" indent="-304165"/>
            <a:endParaRPr lang="en-US" dirty="0"/>
          </a:p>
        </p:txBody>
      </p:sp>
    </p:spTree>
    <p:extLst>
      <p:ext uri="{BB962C8B-B14F-4D97-AF65-F5344CB8AC3E}">
        <p14:creationId xmlns:p14="http://schemas.microsoft.com/office/powerpoint/2010/main" val="36612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ETHICS</a:t>
            </a:r>
          </a:p>
        </p:txBody>
      </p:sp>
      <p:sp>
        <p:nvSpPr>
          <p:cNvPr id="3" name="Content Placeholder 2"/>
          <p:cNvSpPr>
            <a:spLocks noGrp="1"/>
          </p:cNvSpPr>
          <p:nvPr>
            <p:ph idx="1"/>
          </p:nvPr>
        </p:nvSpPr>
        <p:spPr/>
        <p:txBody>
          <a:bodyPr/>
          <a:lstStyle/>
          <a:p>
            <a:pPr algn="just">
              <a:lnSpc>
                <a:spcPct val="110000"/>
              </a:lnSpc>
              <a:tabLst>
                <a:tab pos="2286000" algn="r"/>
                <a:tab pos="2743200" algn="l"/>
              </a:tabLst>
            </a:pPr>
            <a:r>
              <a:rPr lang="en-US" spc="-10"/>
              <a:t>All Candidates must uphold high ethical standards of practice and pledge to uphold SIOR's </a:t>
            </a:r>
            <a:r>
              <a:rPr lang="en-US" i="1" spc="-10"/>
              <a:t>Code of Ethical Principles and Standards of Professional Practice</a:t>
            </a:r>
            <a:r>
              <a:rPr lang="en-US" spc="-10"/>
              <a:t> by completing SIOR’s online ethics course.</a:t>
            </a:r>
          </a:p>
          <a:p>
            <a:pPr algn="just">
              <a:lnSpc>
                <a:spcPct val="110000"/>
              </a:lnSpc>
              <a:tabLst>
                <a:tab pos="2286000" algn="r"/>
                <a:tab pos="2743200" algn="l"/>
              </a:tabLst>
            </a:pPr>
            <a:endParaRPr lang="en-US"/>
          </a:p>
          <a:p>
            <a:pPr algn="just">
              <a:lnSpc>
                <a:spcPct val="110000"/>
              </a:lnSpc>
              <a:tabLst>
                <a:tab pos="2286000" algn="r"/>
                <a:tab pos="2743200" algn="l"/>
              </a:tabLst>
            </a:pPr>
            <a:endParaRPr lang="en-US"/>
          </a:p>
          <a:p>
            <a:pPr algn="just">
              <a:lnSpc>
                <a:spcPct val="110000"/>
              </a:lnSpc>
              <a:tabLst>
                <a:tab pos="2286000" algn="r"/>
                <a:tab pos="2743200" algn="l"/>
              </a:tabLst>
            </a:pPr>
            <a:r>
              <a:rPr lang="en-US"/>
              <a:t>The course must be completed </a:t>
            </a:r>
            <a:r>
              <a:rPr lang="en-US" b="1"/>
              <a:t>before</a:t>
            </a:r>
            <a:r>
              <a:rPr lang="en-US"/>
              <a:t> being listed on the CLC vote.</a:t>
            </a:r>
            <a:r>
              <a:rPr lang="en-US" b="1"/>
              <a:t>	</a:t>
            </a:r>
            <a:endParaRPr lang="en-US"/>
          </a:p>
          <a:p>
            <a:endParaRPr lang="en-US"/>
          </a:p>
        </p:txBody>
      </p:sp>
    </p:spTree>
    <p:extLst>
      <p:ext uri="{BB962C8B-B14F-4D97-AF65-F5344CB8AC3E}">
        <p14:creationId xmlns:p14="http://schemas.microsoft.com/office/powerpoint/2010/main" val="15553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ded-bg.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3528" cy="6858000"/>
          </a:xfrm>
          <a:prstGeom prst="rect">
            <a:avLst/>
          </a:prstGeom>
        </p:spPr>
      </p:pic>
      <p:pic>
        <p:nvPicPr>
          <p:cNvPr id="6" name="Picture 5" descr="flat logo-blue.BMP"/>
          <p:cNvPicPr>
            <a:picLocks noChangeAspect="1"/>
          </p:cNvPicPr>
          <p:nvPr/>
        </p:nvPicPr>
        <p:blipFill>
          <a:blip r:embed="rId3">
            <a:alphaModFix amt="11000"/>
            <a:extLst>
              <a:ext uri="{28A0092B-C50C-407E-A947-70E740481C1C}">
                <a14:useLocalDpi xmlns:a14="http://schemas.microsoft.com/office/drawing/2010/main" val="0"/>
              </a:ext>
            </a:extLst>
          </a:blip>
          <a:stretch>
            <a:fillRect/>
          </a:stretch>
        </p:blipFill>
        <p:spPr>
          <a:xfrm>
            <a:off x="4362361" y="1333321"/>
            <a:ext cx="3467279" cy="3467279"/>
          </a:xfrm>
          <a:prstGeom prst="rect">
            <a:avLst/>
          </a:prstGeom>
        </p:spPr>
      </p:pic>
      <p:sp>
        <p:nvSpPr>
          <p:cNvPr id="7" name="TextBox 6"/>
          <p:cNvSpPr txBox="1"/>
          <p:nvPr/>
        </p:nvSpPr>
        <p:spPr>
          <a:xfrm>
            <a:off x="500183" y="2554915"/>
            <a:ext cx="11191632" cy="1588127"/>
          </a:xfrm>
          <a:prstGeom prst="rect">
            <a:avLst/>
          </a:prstGeom>
          <a:noFill/>
        </p:spPr>
        <p:txBody>
          <a:bodyPr wrap="square" rtlCol="0">
            <a:spAutoFit/>
          </a:bodyPr>
          <a:lstStyle/>
          <a:p>
            <a:pPr algn="ctr">
              <a:lnSpc>
                <a:spcPct val="90000"/>
              </a:lnSpc>
            </a:pPr>
            <a:r>
              <a:rPr lang="en-US" sz="5400" b="1">
                <a:latin typeface="Arial" panose="020B0604020202020204" pitchFamily="34" charset="0"/>
                <a:ea typeface="+mj-ea"/>
                <a:cs typeface="Arial" panose="020B0604020202020204" pitchFamily="34" charset="0"/>
              </a:rPr>
              <a:t>THE REVISED</a:t>
            </a:r>
          </a:p>
          <a:p>
            <a:pPr algn="ctr">
              <a:lnSpc>
                <a:spcPct val="90000"/>
              </a:lnSpc>
            </a:pPr>
            <a:r>
              <a:rPr lang="en-US" sz="5400" b="1">
                <a:latin typeface="Arial" panose="020B0604020202020204" pitchFamily="34" charset="0"/>
                <a:ea typeface="+mj-ea"/>
                <a:cs typeface="Arial" panose="020B0604020202020204" pitchFamily="34" charset="0"/>
              </a:rPr>
              <a:t>ADMISSIONS PROCESS</a:t>
            </a:r>
          </a:p>
        </p:txBody>
      </p:sp>
      <p:cxnSp>
        <p:nvCxnSpPr>
          <p:cNvPr id="16" name="Straight Connector 15"/>
          <p:cNvCxnSpPr/>
          <p:nvPr/>
        </p:nvCxnSpPr>
        <p:spPr>
          <a:xfrm>
            <a:off x="279471" y="6429169"/>
            <a:ext cx="11633059" cy="0"/>
          </a:xfrm>
          <a:prstGeom prst="line">
            <a:avLst/>
          </a:prstGeom>
          <a:ln w="9525" cmpd="sng">
            <a:solidFill>
              <a:srgbClr val="556379"/>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65071" y="6443620"/>
            <a:ext cx="3866764" cy="240130"/>
          </a:xfrm>
          <a:prstGeom prst="rect">
            <a:avLst/>
          </a:prstGeom>
        </p:spPr>
        <p:txBody>
          <a:bodyPr wrap="none">
            <a:spAutoFit/>
          </a:bodyPr>
          <a:lstStyle/>
          <a:p>
            <a:pPr>
              <a:lnSpc>
                <a:spcPct val="90000"/>
              </a:lnSpc>
            </a:pPr>
            <a:r>
              <a:rPr lang="en-US" sz="1067" b="1">
                <a:solidFill>
                  <a:srgbClr val="556379"/>
                </a:solidFill>
                <a:cs typeface="Calibri"/>
              </a:rPr>
              <a:t>SIOR: </a:t>
            </a:r>
            <a:r>
              <a:rPr lang="en-US" sz="1067">
                <a:solidFill>
                  <a:srgbClr val="556379"/>
                </a:solidFill>
                <a:cs typeface="Calibri"/>
              </a:rPr>
              <a:t>LET THE POWER OF THE GLOBAL NETWORK WORK FOR YOU</a:t>
            </a:r>
          </a:p>
        </p:txBody>
      </p:sp>
    </p:spTree>
    <p:extLst>
      <p:ext uri="{BB962C8B-B14F-4D97-AF65-F5344CB8AC3E}">
        <p14:creationId xmlns:p14="http://schemas.microsoft.com/office/powerpoint/2010/main" val="92427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RESPONSIBILITIES</a:t>
            </a:r>
          </a:p>
        </p:txBody>
      </p:sp>
      <p:sp>
        <p:nvSpPr>
          <p:cNvPr id="3" name="Content Placeholder 2"/>
          <p:cNvSpPr>
            <a:spLocks noGrp="1"/>
          </p:cNvSpPr>
          <p:nvPr>
            <p:ph idx="1"/>
          </p:nvPr>
        </p:nvSpPr>
        <p:spPr/>
        <p:txBody>
          <a:bodyPr/>
          <a:lstStyle/>
          <a:p>
            <a:pPr marL="457200" indent="-457200" algn="just">
              <a:lnSpc>
                <a:spcPct val="110000"/>
              </a:lnSpc>
            </a:pPr>
            <a:r>
              <a:rPr lang="en-US" dirty="0">
                <a:latin typeface="Arial"/>
                <a:cs typeface="Arial"/>
              </a:rPr>
              <a:t>Maintain Member Associate for a maximum of </a:t>
            </a:r>
            <a:r>
              <a:rPr lang="en-US" b="1" dirty="0">
                <a:solidFill>
                  <a:srgbClr val="0070C0"/>
                </a:solidFill>
                <a:latin typeface="Arial"/>
                <a:cs typeface="Arial"/>
              </a:rPr>
              <a:t>six</a:t>
            </a:r>
            <a:r>
              <a:rPr lang="en-US" dirty="0">
                <a:latin typeface="Arial"/>
                <a:cs typeface="Arial"/>
              </a:rPr>
              <a:t> </a:t>
            </a:r>
            <a:r>
              <a:rPr lang="en-US" b="1" dirty="0">
                <a:solidFill>
                  <a:srgbClr val="0070C0"/>
                </a:solidFill>
                <a:latin typeface="Arial"/>
                <a:cs typeface="Arial"/>
              </a:rPr>
              <a:t>(6) </a:t>
            </a:r>
            <a:r>
              <a:rPr lang="en-US" dirty="0">
                <a:latin typeface="Arial"/>
                <a:cs typeface="Arial"/>
              </a:rPr>
              <a:t>years. </a:t>
            </a:r>
            <a:endParaRPr lang="en-US" dirty="0"/>
          </a:p>
          <a:p>
            <a:pPr marL="457200" indent="-457200" algn="just">
              <a:lnSpc>
                <a:spcPct val="110000"/>
              </a:lnSpc>
            </a:pPr>
            <a:endParaRPr lang="en-US" dirty="0"/>
          </a:p>
          <a:p>
            <a:pPr marL="457200" indent="-457200" algn="just">
              <a:lnSpc>
                <a:spcPct val="110000"/>
              </a:lnSpc>
            </a:pPr>
            <a:endParaRPr lang="en-US" dirty="0"/>
          </a:p>
          <a:p>
            <a:pPr marL="457200" indent="-457200" algn="just">
              <a:lnSpc>
                <a:spcPct val="110000"/>
              </a:lnSpc>
            </a:pPr>
            <a:r>
              <a:rPr lang="en-US" dirty="0">
                <a:latin typeface="Arial"/>
                <a:cs typeface="Arial"/>
              </a:rPr>
              <a:t>Meet regularly with their Mentor and report progress towards earning the SIOR designation.</a:t>
            </a:r>
          </a:p>
          <a:p>
            <a:pPr marL="457200" indent="-457200" algn="just">
              <a:lnSpc>
                <a:spcPct val="110000"/>
              </a:lnSpc>
            </a:pPr>
            <a:endParaRPr lang="en-US" dirty="0"/>
          </a:p>
          <a:p>
            <a:pPr marL="457200" indent="-457200" algn="just">
              <a:lnSpc>
                <a:spcPct val="110000"/>
              </a:lnSpc>
            </a:pPr>
            <a:endParaRPr lang="en-US" dirty="0"/>
          </a:p>
          <a:p>
            <a:pPr marL="457200" indent="-457200" algn="just">
              <a:lnSpc>
                <a:spcPct val="110000"/>
              </a:lnSpc>
            </a:pPr>
            <a:r>
              <a:rPr lang="en-US" dirty="0">
                <a:latin typeface="Arial"/>
                <a:cs typeface="Arial"/>
              </a:rPr>
              <a:t>Attend a World Conference </a:t>
            </a:r>
            <a:r>
              <a:rPr lang="en-US" b="1" dirty="0">
                <a:solidFill>
                  <a:srgbClr val="0070C0"/>
                </a:solidFill>
                <a:latin typeface="Arial"/>
                <a:cs typeface="Arial"/>
              </a:rPr>
              <a:t>within 36 months </a:t>
            </a:r>
            <a:r>
              <a:rPr lang="en-US" dirty="0">
                <a:latin typeface="Arial"/>
                <a:cs typeface="Arial"/>
              </a:rPr>
              <a:t>of membership.</a:t>
            </a:r>
          </a:p>
          <a:p>
            <a:pPr marL="457200" indent="-457200" algn="just">
              <a:lnSpc>
                <a:spcPct val="110000"/>
              </a:lnSpc>
            </a:pPr>
            <a:endParaRPr lang="en-US" dirty="0"/>
          </a:p>
          <a:p>
            <a:pPr marL="1371600" lvl="1" indent="-457200" algn="just">
              <a:lnSpc>
                <a:spcPct val="110000"/>
              </a:lnSpc>
              <a:buFont typeface="Wingdings" panose="05000000000000000000" pitchFamily="2" charset="2"/>
              <a:buChar char="ü"/>
            </a:pPr>
            <a:r>
              <a:rPr lang="en-US" dirty="0">
                <a:latin typeface="Arial"/>
                <a:cs typeface="Arial"/>
              </a:rPr>
              <a:t>Welcome to attend </a:t>
            </a:r>
            <a:r>
              <a:rPr lang="en-US" b="1" dirty="0">
                <a:latin typeface="Arial"/>
                <a:cs typeface="Arial"/>
              </a:rPr>
              <a:t>all</a:t>
            </a:r>
            <a:r>
              <a:rPr lang="en-US" dirty="0">
                <a:latin typeface="Arial"/>
                <a:cs typeface="Arial"/>
              </a:rPr>
              <a:t> World Conferences</a:t>
            </a:r>
          </a:p>
          <a:p>
            <a:pPr marL="457200" indent="-457200" algn="just">
              <a:lnSpc>
                <a:spcPct val="110000"/>
              </a:lnSpc>
            </a:pPr>
            <a:endParaRPr lang="en-US" dirty="0"/>
          </a:p>
          <a:p>
            <a:pPr marL="457200" indent="-457200" algn="just">
              <a:lnSpc>
                <a:spcPct val="110000"/>
              </a:lnSpc>
            </a:pPr>
            <a:endParaRPr lang="en-US" dirty="0"/>
          </a:p>
          <a:p>
            <a:pPr marL="457200" indent="-457200" algn="just">
              <a:lnSpc>
                <a:spcPct val="110000"/>
              </a:lnSpc>
            </a:pPr>
            <a:r>
              <a:rPr lang="en-US" dirty="0">
                <a:latin typeface="Arial"/>
                <a:cs typeface="Arial"/>
              </a:rPr>
              <a:t>Complete the </a:t>
            </a:r>
            <a:r>
              <a:rPr lang="en-US" b="1" dirty="0">
                <a:solidFill>
                  <a:srgbClr val="0070C0"/>
                </a:solidFill>
                <a:latin typeface="Arial"/>
                <a:cs typeface="Arial"/>
              </a:rPr>
              <a:t>Designation education requirement </a:t>
            </a:r>
            <a:r>
              <a:rPr lang="en-US" dirty="0">
                <a:latin typeface="Arial"/>
                <a:cs typeface="Arial"/>
              </a:rPr>
              <a:t>within 36 months of membership.</a:t>
            </a:r>
          </a:p>
          <a:p>
            <a:pPr marL="304165" indent="-304165"/>
            <a:endParaRPr lang="en-US" dirty="0"/>
          </a:p>
        </p:txBody>
      </p:sp>
    </p:spTree>
    <p:extLst>
      <p:ext uri="{BB962C8B-B14F-4D97-AF65-F5344CB8AC3E}">
        <p14:creationId xmlns:p14="http://schemas.microsoft.com/office/powerpoint/2010/main" val="11906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APPLYING FOR THE DESIGNATION</a:t>
            </a:r>
          </a:p>
        </p:txBody>
      </p:sp>
      <p:sp>
        <p:nvSpPr>
          <p:cNvPr id="3" name="Content Placeholder 2"/>
          <p:cNvSpPr>
            <a:spLocks noGrp="1"/>
          </p:cNvSpPr>
          <p:nvPr>
            <p:ph idx="1"/>
          </p:nvPr>
        </p:nvSpPr>
        <p:spPr/>
        <p:txBody>
          <a:bodyPr/>
          <a:lstStyle/>
          <a:p>
            <a:pPr marL="0" indent="0">
              <a:lnSpc>
                <a:spcPct val="110000"/>
              </a:lnSpc>
              <a:buNone/>
            </a:pPr>
            <a:r>
              <a:rPr lang="en-US">
                <a:latin typeface="Arial"/>
                <a:cs typeface="Arial"/>
              </a:rPr>
              <a:t>A Member Associate is eligible to apply for the designation when s/he has:</a:t>
            </a:r>
          </a:p>
          <a:p>
            <a:pPr marL="0" indent="0">
              <a:lnSpc>
                <a:spcPct val="110000"/>
              </a:lnSpc>
              <a:buNone/>
            </a:pPr>
            <a:endParaRPr lang="en-US"/>
          </a:p>
          <a:p>
            <a:pPr marL="914400" indent="-457200">
              <a:lnSpc>
                <a:spcPct val="110000"/>
              </a:lnSpc>
              <a:buFont typeface="Wingdings" panose="05000000000000000000" pitchFamily="2" charset="2"/>
              <a:buChar char="ü"/>
            </a:pPr>
            <a:r>
              <a:rPr lang="en-US"/>
              <a:t> Completed the </a:t>
            </a:r>
            <a:r>
              <a:rPr lang="en-US" b="1">
                <a:solidFill>
                  <a:srgbClr val="0070C0"/>
                </a:solidFill>
              </a:rPr>
              <a:t>education</a:t>
            </a:r>
            <a:r>
              <a:rPr lang="en-US"/>
              <a:t> requirement </a:t>
            </a:r>
          </a:p>
          <a:p>
            <a:pPr marL="914400" indent="-457200">
              <a:lnSpc>
                <a:spcPct val="110000"/>
              </a:lnSpc>
              <a:buFont typeface="Wingdings" panose="05000000000000000000" pitchFamily="2" charset="2"/>
              <a:buChar char="ü"/>
            </a:pPr>
            <a:endParaRPr lang="en-US"/>
          </a:p>
          <a:p>
            <a:pPr marL="914400" indent="-457200">
              <a:lnSpc>
                <a:spcPct val="110000"/>
              </a:lnSpc>
              <a:buFont typeface="Wingdings" panose="05000000000000000000" pitchFamily="2" charset="2"/>
              <a:buChar char="ü"/>
            </a:pPr>
            <a:r>
              <a:rPr lang="en-US"/>
              <a:t> Met the </a:t>
            </a:r>
            <a:r>
              <a:rPr lang="en-US" b="1">
                <a:solidFill>
                  <a:srgbClr val="0070C0"/>
                </a:solidFill>
              </a:rPr>
              <a:t>experience</a:t>
            </a:r>
            <a:r>
              <a:rPr lang="en-US"/>
              <a:t> requirement</a:t>
            </a:r>
          </a:p>
          <a:p>
            <a:pPr marL="914400" indent="-457200">
              <a:lnSpc>
                <a:spcPct val="110000"/>
              </a:lnSpc>
              <a:buFont typeface="Wingdings" panose="05000000000000000000" pitchFamily="2" charset="2"/>
              <a:buChar char="ü"/>
            </a:pPr>
            <a:endParaRPr lang="en-US"/>
          </a:p>
          <a:p>
            <a:pPr marL="914400" indent="-457200">
              <a:lnSpc>
                <a:spcPct val="110000"/>
              </a:lnSpc>
              <a:buFont typeface="Wingdings" panose="05000000000000000000" pitchFamily="2" charset="2"/>
              <a:buChar char="ü"/>
            </a:pPr>
            <a:r>
              <a:rPr lang="en-US"/>
              <a:t> Fulfilled the </a:t>
            </a:r>
            <a:r>
              <a:rPr lang="en-US" b="1">
                <a:solidFill>
                  <a:srgbClr val="0070C0"/>
                </a:solidFill>
              </a:rPr>
              <a:t>production</a:t>
            </a:r>
            <a:r>
              <a:rPr lang="en-US"/>
              <a:t> requirement</a:t>
            </a:r>
          </a:p>
          <a:p>
            <a:pPr marL="304165" indent="-304165"/>
            <a:endParaRPr lang="en-US"/>
          </a:p>
        </p:txBody>
      </p:sp>
    </p:spTree>
    <p:extLst>
      <p:ext uri="{BB962C8B-B14F-4D97-AF65-F5344CB8AC3E}">
        <p14:creationId xmlns:p14="http://schemas.microsoft.com/office/powerpoint/2010/main" val="1894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APPLYING FOR THE DESIGNATION</a:t>
            </a:r>
          </a:p>
        </p:txBody>
      </p:sp>
      <p:sp>
        <p:nvSpPr>
          <p:cNvPr id="3" name="Content Placeholder 2"/>
          <p:cNvSpPr>
            <a:spLocks noGrp="1"/>
          </p:cNvSpPr>
          <p:nvPr>
            <p:ph idx="1"/>
          </p:nvPr>
        </p:nvSpPr>
        <p:spPr/>
        <p:txBody>
          <a:bodyPr/>
          <a:lstStyle/>
          <a:p>
            <a:pPr marL="457200" indent="-457200">
              <a:lnSpc>
                <a:spcPct val="110000"/>
              </a:lnSpc>
              <a:buFont typeface="+mj-lt"/>
              <a:buAutoNum type="arabicPeriod"/>
            </a:pPr>
            <a:r>
              <a:rPr lang="en-US"/>
              <a:t>Submit an SIOR Designation application and pay the application fee.</a:t>
            </a:r>
          </a:p>
          <a:p>
            <a:pPr marL="457200" indent="-457200">
              <a:lnSpc>
                <a:spcPct val="110000"/>
              </a:lnSpc>
              <a:buFont typeface="+mj-lt"/>
              <a:buAutoNum type="arabicPeriod"/>
            </a:pPr>
            <a:endParaRPr lang="en-US"/>
          </a:p>
          <a:p>
            <a:pPr marL="457200" indent="-457200">
              <a:lnSpc>
                <a:spcPct val="110000"/>
              </a:lnSpc>
              <a:buFont typeface="+mj-lt"/>
              <a:buAutoNum type="arabicPeriod"/>
            </a:pPr>
            <a:endParaRPr lang="en-US"/>
          </a:p>
          <a:p>
            <a:pPr marL="457200" indent="-457200">
              <a:lnSpc>
                <a:spcPct val="110000"/>
              </a:lnSpc>
              <a:buFont typeface="+mj-lt"/>
              <a:buAutoNum type="arabicPeriod"/>
            </a:pPr>
            <a:r>
              <a:rPr lang="en-US"/>
              <a:t>Proceed through the standard admissions process.</a:t>
            </a:r>
          </a:p>
          <a:p>
            <a:pPr marL="457200" indent="-457200">
              <a:lnSpc>
                <a:spcPct val="110000"/>
              </a:lnSpc>
              <a:buFont typeface="+mj-lt"/>
              <a:buAutoNum type="arabicPeriod"/>
            </a:pPr>
            <a:endParaRPr lang="en-US"/>
          </a:p>
          <a:p>
            <a:pPr marL="457200" indent="-457200">
              <a:lnSpc>
                <a:spcPct val="110000"/>
              </a:lnSpc>
              <a:buFont typeface="+mj-lt"/>
              <a:buAutoNum type="arabicPeriod"/>
            </a:pPr>
            <a:endParaRPr lang="en-US"/>
          </a:p>
          <a:p>
            <a:pPr marL="457200" indent="-457200">
              <a:lnSpc>
                <a:spcPct val="110000"/>
              </a:lnSpc>
              <a:buFont typeface="+mj-lt"/>
              <a:buAutoNum type="arabicPeriod"/>
            </a:pPr>
            <a:r>
              <a:rPr lang="en-US" b="1">
                <a:solidFill>
                  <a:srgbClr val="0070C0"/>
                </a:solidFill>
              </a:rPr>
              <a:t>Become an SIOR designee!</a:t>
            </a:r>
            <a:endParaRPr lang="en-US" sz="1100" b="1"/>
          </a:p>
          <a:p>
            <a:endParaRPr lang="en-US"/>
          </a:p>
        </p:txBody>
      </p:sp>
    </p:spTree>
    <p:extLst>
      <p:ext uri="{BB962C8B-B14F-4D97-AF65-F5344CB8AC3E}">
        <p14:creationId xmlns:p14="http://schemas.microsoft.com/office/powerpoint/2010/main" val="28232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ded-bg.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3528" cy="6858000"/>
          </a:xfrm>
          <a:prstGeom prst="rect">
            <a:avLst/>
          </a:prstGeom>
        </p:spPr>
      </p:pic>
      <p:pic>
        <p:nvPicPr>
          <p:cNvPr id="6" name="Picture 5" descr="flat logo-blue.BMP"/>
          <p:cNvPicPr>
            <a:picLocks noChangeAspect="1"/>
          </p:cNvPicPr>
          <p:nvPr/>
        </p:nvPicPr>
        <p:blipFill>
          <a:blip r:embed="rId3">
            <a:alphaModFix amt="11000"/>
            <a:extLst>
              <a:ext uri="{28A0092B-C50C-407E-A947-70E740481C1C}">
                <a14:useLocalDpi xmlns:a14="http://schemas.microsoft.com/office/drawing/2010/main" val="0"/>
              </a:ext>
            </a:extLst>
          </a:blip>
          <a:stretch>
            <a:fillRect/>
          </a:stretch>
        </p:blipFill>
        <p:spPr>
          <a:xfrm>
            <a:off x="4362361" y="1333321"/>
            <a:ext cx="3467279" cy="3467279"/>
          </a:xfrm>
          <a:prstGeom prst="rect">
            <a:avLst/>
          </a:prstGeom>
        </p:spPr>
      </p:pic>
      <p:sp>
        <p:nvSpPr>
          <p:cNvPr id="7" name="TextBox 6"/>
          <p:cNvSpPr txBox="1"/>
          <p:nvPr/>
        </p:nvSpPr>
        <p:spPr>
          <a:xfrm>
            <a:off x="381000" y="2554915"/>
            <a:ext cx="11430000" cy="1588127"/>
          </a:xfrm>
          <a:prstGeom prst="rect">
            <a:avLst/>
          </a:prstGeom>
          <a:noFill/>
        </p:spPr>
        <p:txBody>
          <a:bodyPr wrap="square" rtlCol="0">
            <a:spAutoFit/>
          </a:bodyPr>
          <a:lstStyle/>
          <a:p>
            <a:pPr algn="ctr">
              <a:lnSpc>
                <a:spcPct val="90000"/>
              </a:lnSpc>
            </a:pPr>
            <a:r>
              <a:rPr lang="en-US" sz="5400" b="1" spc="-100">
                <a:latin typeface="Arial" panose="020B0604020202020204" pitchFamily="34" charset="0"/>
                <a:ea typeface="+mj-ea"/>
                <a:cs typeface="Arial" panose="020B0604020202020204" pitchFamily="34" charset="0"/>
              </a:rPr>
              <a:t>RESOURCES </a:t>
            </a:r>
          </a:p>
          <a:p>
            <a:pPr algn="ctr">
              <a:lnSpc>
                <a:spcPct val="90000"/>
              </a:lnSpc>
            </a:pPr>
            <a:r>
              <a:rPr lang="en-US" sz="5400" b="1" spc="-100">
                <a:latin typeface="Arial" panose="020B0604020202020204" pitchFamily="34" charset="0"/>
                <a:ea typeface="+mj-ea"/>
                <a:cs typeface="Arial" panose="020B0604020202020204" pitchFamily="34" charset="0"/>
              </a:rPr>
              <a:t>TO ASSIST YOU</a:t>
            </a:r>
          </a:p>
        </p:txBody>
      </p:sp>
      <p:cxnSp>
        <p:nvCxnSpPr>
          <p:cNvPr id="16" name="Straight Connector 15"/>
          <p:cNvCxnSpPr/>
          <p:nvPr/>
        </p:nvCxnSpPr>
        <p:spPr>
          <a:xfrm>
            <a:off x="279471" y="6429169"/>
            <a:ext cx="11633059" cy="0"/>
          </a:xfrm>
          <a:prstGeom prst="line">
            <a:avLst/>
          </a:prstGeom>
          <a:ln w="9525" cmpd="sng">
            <a:solidFill>
              <a:srgbClr val="556379"/>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65071" y="6443620"/>
            <a:ext cx="3866764" cy="240130"/>
          </a:xfrm>
          <a:prstGeom prst="rect">
            <a:avLst/>
          </a:prstGeom>
        </p:spPr>
        <p:txBody>
          <a:bodyPr wrap="none">
            <a:spAutoFit/>
          </a:bodyPr>
          <a:lstStyle/>
          <a:p>
            <a:pPr>
              <a:lnSpc>
                <a:spcPct val="90000"/>
              </a:lnSpc>
            </a:pPr>
            <a:r>
              <a:rPr lang="en-US" sz="1067" b="1">
                <a:solidFill>
                  <a:srgbClr val="556379"/>
                </a:solidFill>
                <a:cs typeface="Calibri"/>
              </a:rPr>
              <a:t>SIOR: </a:t>
            </a:r>
            <a:r>
              <a:rPr lang="en-US" sz="1067">
                <a:solidFill>
                  <a:srgbClr val="556379"/>
                </a:solidFill>
                <a:cs typeface="Calibri"/>
              </a:rPr>
              <a:t>LET THE POWER OF THE GLOBAL NETWORK WORK FOR YOU</a:t>
            </a:r>
          </a:p>
        </p:txBody>
      </p:sp>
    </p:spTree>
    <p:extLst>
      <p:ext uri="{BB962C8B-B14F-4D97-AF65-F5344CB8AC3E}">
        <p14:creationId xmlns:p14="http://schemas.microsoft.com/office/powerpoint/2010/main" val="1664178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CHAPTER APPLICANT TRACKER</a:t>
            </a:r>
          </a:p>
        </p:txBody>
      </p:sp>
      <p:sp>
        <p:nvSpPr>
          <p:cNvPr id="3" name="Content Placeholder 2"/>
          <p:cNvSpPr>
            <a:spLocks noGrp="1"/>
          </p:cNvSpPr>
          <p:nvPr>
            <p:ph idx="1"/>
          </p:nvPr>
        </p:nvSpPr>
        <p:spPr/>
        <p:txBody>
          <a:bodyPr/>
          <a:lstStyle/>
          <a:p>
            <a:pPr marL="457200" indent="-457200" algn="just">
              <a:lnSpc>
                <a:spcPct val="110000"/>
              </a:lnSpc>
            </a:pPr>
            <a:r>
              <a:rPr lang="en-US"/>
              <a:t>Provides applicants’ current status and outstanding items.</a:t>
            </a:r>
          </a:p>
          <a:p>
            <a:pPr marL="457200" indent="-457200" algn="just">
              <a:lnSpc>
                <a:spcPct val="110000"/>
              </a:lnSpc>
            </a:pPr>
            <a:endParaRPr lang="en-US"/>
          </a:p>
          <a:p>
            <a:pPr marL="457200" indent="-457200" algn="just">
              <a:lnSpc>
                <a:spcPct val="110000"/>
              </a:lnSpc>
            </a:pPr>
            <a:endParaRPr lang="en-US"/>
          </a:p>
          <a:p>
            <a:pPr marL="457200" indent="-457200" algn="just">
              <a:lnSpc>
                <a:spcPct val="110000"/>
              </a:lnSpc>
            </a:pPr>
            <a:r>
              <a:rPr lang="en-US">
                <a:latin typeface="Arial"/>
                <a:cs typeface="Arial"/>
              </a:rPr>
              <a:t>Accessible by the Chapter leadership portal</a:t>
            </a:r>
            <a:endParaRPr lang="en-US"/>
          </a:p>
          <a:p>
            <a:pPr marL="457200" indent="-457200" algn="just">
              <a:lnSpc>
                <a:spcPct val="110000"/>
              </a:lnSpc>
            </a:pPr>
            <a:endParaRPr lang="en-US"/>
          </a:p>
          <a:p>
            <a:pPr marL="457200" indent="-457200" algn="just">
              <a:lnSpc>
                <a:spcPct val="110000"/>
              </a:lnSpc>
            </a:pPr>
            <a:endParaRPr lang="en-US"/>
          </a:p>
          <a:p>
            <a:pPr marL="457200" indent="-457200" algn="just">
              <a:lnSpc>
                <a:spcPct val="110000"/>
              </a:lnSpc>
            </a:pPr>
            <a:r>
              <a:rPr lang="en-US"/>
              <a:t>Includes applicants who were “Approved – Pending Education”.</a:t>
            </a:r>
          </a:p>
          <a:p>
            <a:pPr marL="457200" indent="-457200" algn="just">
              <a:lnSpc>
                <a:spcPct val="110000"/>
              </a:lnSpc>
            </a:pPr>
            <a:endParaRPr lang="en-US"/>
          </a:p>
          <a:p>
            <a:pPr marL="0" indent="0" algn="just">
              <a:lnSpc>
                <a:spcPct val="110000"/>
              </a:lnSpc>
              <a:buNone/>
            </a:pPr>
            <a:endParaRPr lang="en-US"/>
          </a:p>
          <a:p>
            <a:pPr marL="457200" indent="-457200" algn="just">
              <a:lnSpc>
                <a:spcPct val="110000"/>
              </a:lnSpc>
            </a:pPr>
            <a:r>
              <a:rPr lang="en-US" b="1" spc="-20">
                <a:solidFill>
                  <a:srgbClr val="0070C0"/>
                </a:solidFill>
              </a:rPr>
              <a:t>Chapter Admissions Chairs and Presidents should review the list and follow up with any pending or past-due items.</a:t>
            </a:r>
            <a:r>
              <a:rPr lang="en-US" i="1"/>
              <a:t>	</a:t>
            </a:r>
          </a:p>
          <a:p>
            <a:pPr marL="304165" indent="-304165"/>
            <a:endParaRPr lang="en-US"/>
          </a:p>
        </p:txBody>
      </p:sp>
    </p:spTree>
    <p:extLst>
      <p:ext uri="{BB962C8B-B14F-4D97-AF65-F5344CB8AC3E}">
        <p14:creationId xmlns:p14="http://schemas.microsoft.com/office/powerpoint/2010/main" val="26193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ADMISSIONS TOOLKIT</a:t>
            </a:r>
          </a:p>
        </p:txBody>
      </p:sp>
      <p:sp>
        <p:nvSpPr>
          <p:cNvPr id="3" name="Content Placeholder 2"/>
          <p:cNvSpPr>
            <a:spLocks noGrp="1"/>
          </p:cNvSpPr>
          <p:nvPr>
            <p:ph idx="1"/>
          </p:nvPr>
        </p:nvSpPr>
        <p:spPr/>
        <p:txBody>
          <a:bodyPr/>
          <a:lstStyle/>
          <a:p>
            <a:pPr marL="457200" indent="-457200" algn="just">
              <a:lnSpc>
                <a:spcPct val="110000"/>
              </a:lnSpc>
            </a:pPr>
            <a:r>
              <a:rPr lang="en-US"/>
              <a:t>Available on </a:t>
            </a:r>
            <a:r>
              <a:rPr lang="en-US" err="1"/>
              <a:t>MySIOR</a:t>
            </a:r>
            <a:r>
              <a:rPr lang="en-US"/>
              <a:t> under the </a:t>
            </a:r>
            <a:r>
              <a:rPr lang="en-US" b="1"/>
              <a:t>Resources</a:t>
            </a:r>
            <a:r>
              <a:rPr lang="en-US"/>
              <a:t> tab</a:t>
            </a:r>
          </a:p>
          <a:p>
            <a:pPr marL="457200" indent="-457200" algn="just">
              <a:lnSpc>
                <a:spcPct val="110000"/>
              </a:lnSpc>
            </a:pPr>
            <a:endParaRPr lang="en-US"/>
          </a:p>
          <a:p>
            <a:pPr marL="914400" indent="-457200" algn="just">
              <a:lnSpc>
                <a:spcPct val="110000"/>
              </a:lnSpc>
              <a:buFont typeface="Wingdings" panose="05000000000000000000" pitchFamily="2" charset="2"/>
              <a:buChar char="ü"/>
            </a:pPr>
            <a:r>
              <a:rPr lang="en-US"/>
              <a:t>Chapter Leadership Resources</a:t>
            </a:r>
          </a:p>
          <a:p>
            <a:pPr marL="914400" indent="-457200" algn="just">
              <a:lnSpc>
                <a:spcPct val="110000"/>
              </a:lnSpc>
              <a:buFont typeface="Wingdings" panose="05000000000000000000" pitchFamily="2" charset="2"/>
              <a:buChar char="ü"/>
            </a:pPr>
            <a:endParaRPr lang="en-US"/>
          </a:p>
          <a:p>
            <a:pPr marL="914400" indent="-457200" algn="just">
              <a:lnSpc>
                <a:spcPct val="110000"/>
              </a:lnSpc>
              <a:buFont typeface="Wingdings" panose="05000000000000000000" pitchFamily="2" charset="2"/>
              <a:buChar char="ü"/>
            </a:pPr>
            <a:endParaRPr lang="en-US"/>
          </a:p>
          <a:p>
            <a:pPr marL="457200" indent="-457200" algn="just">
              <a:lnSpc>
                <a:spcPct val="110000"/>
              </a:lnSpc>
            </a:pPr>
            <a:r>
              <a:rPr lang="en-US"/>
              <a:t>PDF of PowerPoint, Designation requirements, Webinars, etc.</a:t>
            </a:r>
          </a:p>
          <a:p>
            <a:endParaRPr lang="en-US"/>
          </a:p>
        </p:txBody>
      </p:sp>
    </p:spTree>
    <p:extLst>
      <p:ext uri="{BB962C8B-B14F-4D97-AF65-F5344CB8AC3E}">
        <p14:creationId xmlns:p14="http://schemas.microsoft.com/office/powerpoint/2010/main" val="25366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STAFF CONTACTS</a:t>
            </a:r>
          </a:p>
        </p:txBody>
      </p:sp>
      <p:sp>
        <p:nvSpPr>
          <p:cNvPr id="3" name="Content Placeholder 2"/>
          <p:cNvSpPr>
            <a:spLocks noGrp="1"/>
          </p:cNvSpPr>
          <p:nvPr>
            <p:ph idx="1"/>
          </p:nvPr>
        </p:nvSpPr>
        <p:spPr/>
        <p:txBody>
          <a:bodyPr/>
          <a:lstStyle/>
          <a:p>
            <a:pPr marL="0" indent="0" algn="ctr">
              <a:lnSpc>
                <a:spcPct val="100000"/>
              </a:lnSpc>
              <a:buNone/>
            </a:pPr>
            <a:r>
              <a:rPr lang="en-US" sz="2400" dirty="0">
                <a:latin typeface="Arial"/>
                <a:cs typeface="Arial"/>
              </a:rPr>
              <a:t>If you have any questions about the membership requirements or admissions process, please do not hesitate to contact us!</a:t>
            </a:r>
          </a:p>
          <a:p>
            <a:pPr marL="0" indent="0" algn="ctr">
              <a:lnSpc>
                <a:spcPct val="100000"/>
              </a:lnSpc>
              <a:buNone/>
            </a:pPr>
            <a:endParaRPr lang="en-US" sz="2400"/>
          </a:p>
          <a:p>
            <a:pPr marL="0" indent="0" algn="ctr">
              <a:lnSpc>
                <a:spcPct val="100000"/>
              </a:lnSpc>
              <a:buNone/>
            </a:pPr>
            <a:r>
              <a:rPr lang="en-US" b="1" dirty="0">
                <a:latin typeface="Arial"/>
                <a:cs typeface="Arial"/>
                <a:hlinkClick r:id="rId2"/>
              </a:rPr>
              <a:t>Membership@sior.com</a:t>
            </a:r>
            <a:r>
              <a:rPr lang="en-US" b="1" dirty="0">
                <a:latin typeface="Arial"/>
                <a:cs typeface="Arial"/>
              </a:rPr>
              <a:t> </a:t>
            </a:r>
            <a:endParaRPr lang="en-US" b="1" dirty="0"/>
          </a:p>
          <a:p>
            <a:pPr marL="0" indent="0" algn="ctr">
              <a:lnSpc>
                <a:spcPct val="100000"/>
              </a:lnSpc>
              <a:buNone/>
            </a:pPr>
            <a:endParaRPr lang="en-US" sz="2400"/>
          </a:p>
          <a:p>
            <a:pPr marL="0" indent="0" algn="ctr">
              <a:lnSpc>
                <a:spcPct val="100000"/>
              </a:lnSpc>
              <a:buNone/>
            </a:pPr>
            <a:endParaRPr lang="en-US" b="1" dirty="0"/>
          </a:p>
          <a:p>
            <a:pPr marL="0" indent="0" algn="ctr">
              <a:lnSpc>
                <a:spcPct val="100000"/>
              </a:lnSpc>
              <a:buNone/>
            </a:pPr>
            <a:endParaRPr lang="en-US"/>
          </a:p>
          <a:p>
            <a:pPr marL="304165" indent="-304165"/>
            <a:endParaRPr lang="en-US"/>
          </a:p>
        </p:txBody>
      </p:sp>
    </p:spTree>
    <p:extLst>
      <p:ext uri="{BB962C8B-B14F-4D97-AF65-F5344CB8AC3E}">
        <p14:creationId xmlns:p14="http://schemas.microsoft.com/office/powerpoint/2010/main" val="2636541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ded-bg.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3528" cy="6858000"/>
          </a:xfrm>
          <a:prstGeom prst="rect">
            <a:avLst/>
          </a:prstGeom>
        </p:spPr>
      </p:pic>
      <p:pic>
        <p:nvPicPr>
          <p:cNvPr id="6" name="Picture 5" descr="flat logo-blue.BMP"/>
          <p:cNvPicPr>
            <a:picLocks noChangeAspect="1"/>
          </p:cNvPicPr>
          <p:nvPr/>
        </p:nvPicPr>
        <p:blipFill>
          <a:blip r:embed="rId3">
            <a:alphaModFix amt="11000"/>
            <a:extLst>
              <a:ext uri="{28A0092B-C50C-407E-A947-70E740481C1C}">
                <a14:useLocalDpi xmlns:a14="http://schemas.microsoft.com/office/drawing/2010/main" val="0"/>
              </a:ext>
            </a:extLst>
          </a:blip>
          <a:stretch>
            <a:fillRect/>
          </a:stretch>
        </p:blipFill>
        <p:spPr>
          <a:xfrm>
            <a:off x="4362361" y="1333321"/>
            <a:ext cx="3467279" cy="3467279"/>
          </a:xfrm>
          <a:prstGeom prst="rect">
            <a:avLst/>
          </a:prstGeom>
        </p:spPr>
      </p:pic>
      <p:sp>
        <p:nvSpPr>
          <p:cNvPr id="7" name="TextBox 6"/>
          <p:cNvSpPr txBox="1"/>
          <p:nvPr/>
        </p:nvSpPr>
        <p:spPr>
          <a:xfrm>
            <a:off x="381000" y="2554915"/>
            <a:ext cx="11430000" cy="840230"/>
          </a:xfrm>
          <a:prstGeom prst="rect">
            <a:avLst/>
          </a:prstGeom>
          <a:noFill/>
        </p:spPr>
        <p:txBody>
          <a:bodyPr wrap="square" rtlCol="0">
            <a:spAutoFit/>
          </a:bodyPr>
          <a:lstStyle/>
          <a:p>
            <a:pPr algn="ctr">
              <a:lnSpc>
                <a:spcPct val="90000"/>
              </a:lnSpc>
            </a:pPr>
            <a:r>
              <a:rPr lang="en-US" sz="5400" b="1" spc="-100">
                <a:latin typeface="Arial" panose="020B0604020202020204" pitchFamily="34" charset="0"/>
                <a:ea typeface="+mj-ea"/>
                <a:cs typeface="Arial" panose="020B0604020202020204" pitchFamily="34" charset="0"/>
              </a:rPr>
              <a:t>QUESTIONS?</a:t>
            </a:r>
          </a:p>
        </p:txBody>
      </p:sp>
      <p:cxnSp>
        <p:nvCxnSpPr>
          <p:cNvPr id="16" name="Straight Connector 15"/>
          <p:cNvCxnSpPr/>
          <p:nvPr/>
        </p:nvCxnSpPr>
        <p:spPr>
          <a:xfrm>
            <a:off x="279471" y="6429169"/>
            <a:ext cx="11633059" cy="0"/>
          </a:xfrm>
          <a:prstGeom prst="line">
            <a:avLst/>
          </a:prstGeom>
          <a:ln w="9525" cmpd="sng">
            <a:solidFill>
              <a:srgbClr val="556379"/>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65071" y="6443620"/>
            <a:ext cx="3866764" cy="240130"/>
          </a:xfrm>
          <a:prstGeom prst="rect">
            <a:avLst/>
          </a:prstGeom>
        </p:spPr>
        <p:txBody>
          <a:bodyPr wrap="none">
            <a:spAutoFit/>
          </a:bodyPr>
          <a:lstStyle/>
          <a:p>
            <a:pPr>
              <a:lnSpc>
                <a:spcPct val="90000"/>
              </a:lnSpc>
            </a:pPr>
            <a:r>
              <a:rPr lang="en-US" sz="1067" b="1">
                <a:solidFill>
                  <a:srgbClr val="556379"/>
                </a:solidFill>
                <a:cs typeface="Calibri"/>
              </a:rPr>
              <a:t>SIOR: </a:t>
            </a:r>
            <a:r>
              <a:rPr lang="en-US" sz="1067">
                <a:solidFill>
                  <a:srgbClr val="556379"/>
                </a:solidFill>
                <a:cs typeface="Calibri"/>
              </a:rPr>
              <a:t>LET THE POWER OF THE GLOBAL NETWORK WORK FOR YOU</a:t>
            </a:r>
          </a:p>
        </p:txBody>
      </p:sp>
    </p:spTree>
    <p:extLst>
      <p:ext uri="{BB962C8B-B14F-4D97-AF65-F5344CB8AC3E}">
        <p14:creationId xmlns:p14="http://schemas.microsoft.com/office/powerpoint/2010/main" val="425119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ADMISSIONS PROCESS</a:t>
            </a:r>
          </a:p>
        </p:txBody>
      </p:sp>
      <p:sp>
        <p:nvSpPr>
          <p:cNvPr id="7" name="TextBox 6"/>
          <p:cNvSpPr txBox="1"/>
          <p:nvPr/>
        </p:nvSpPr>
        <p:spPr>
          <a:xfrm>
            <a:off x="3215640" y="1371600"/>
            <a:ext cx="5760720" cy="4114800"/>
          </a:xfrm>
          <a:prstGeom prst="rect">
            <a:avLst/>
          </a:prstGeom>
          <a:noFill/>
        </p:spPr>
        <p:txBody>
          <a:bodyPr wrap="square" rtlCol="0">
            <a:noAutofit/>
          </a:bodyPr>
          <a:lstStyle/>
          <a:p>
            <a:pPr algn="ctr">
              <a:lnSpc>
                <a:spcPct val="110000"/>
              </a:lnSpc>
            </a:pPr>
            <a:r>
              <a:rPr lang="en-US" sz="2000" b="1" dirty="0">
                <a:solidFill>
                  <a:srgbClr val="556379"/>
                </a:solidFill>
                <a:latin typeface="Arial" panose="020B0604020202020204" pitchFamily="34" charset="0"/>
                <a:cs typeface="Arial" panose="020B0604020202020204" pitchFamily="34" charset="0"/>
              </a:rPr>
              <a:t>CURRENT PROCESS</a:t>
            </a:r>
            <a:endParaRPr lang="en-US" sz="1600" b="1" dirty="0">
              <a:solidFill>
                <a:srgbClr val="556379"/>
              </a:solidFill>
              <a:latin typeface="Arial" panose="020B0604020202020204" pitchFamily="34" charset="0"/>
              <a:cs typeface="Arial" panose="020B0604020202020204" pitchFamily="34" charset="0"/>
            </a:endParaRPr>
          </a:p>
          <a:p>
            <a:pPr marL="342900" indent="-342900">
              <a:lnSpc>
                <a:spcPct val="110000"/>
              </a:lnSpc>
              <a:buFont typeface="+mj-lt"/>
              <a:buAutoNum type="arabicPeriod"/>
            </a:pPr>
            <a:endParaRPr lang="en-US" sz="1600" dirty="0">
              <a:solidFill>
                <a:srgbClr val="556379"/>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pPr>
            <a:r>
              <a:rPr lang="en-US" sz="1600" dirty="0">
                <a:solidFill>
                  <a:srgbClr val="556379"/>
                </a:solidFill>
                <a:latin typeface="Arial" panose="020B0604020202020204" pitchFamily="34" charset="0"/>
                <a:cs typeface="Arial" panose="020B0604020202020204" pitchFamily="34" charset="0"/>
              </a:rPr>
              <a:t>Submit Application</a:t>
            </a:r>
          </a:p>
          <a:p>
            <a:pPr marL="914400" lvl="1" indent="-457200">
              <a:lnSpc>
                <a:spcPct val="110000"/>
              </a:lnSpc>
              <a:buFont typeface="+mj-lt"/>
              <a:buAutoNum type="arabicPeriod"/>
            </a:pPr>
            <a:endParaRPr lang="en-US" sz="1600" dirty="0">
              <a:solidFill>
                <a:srgbClr val="556379"/>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pPr>
            <a:r>
              <a:rPr lang="en-US" sz="1600" dirty="0">
                <a:solidFill>
                  <a:srgbClr val="556379"/>
                </a:solidFill>
                <a:latin typeface="Arial" panose="020B0604020202020204" pitchFamily="34" charset="0"/>
                <a:cs typeface="Arial" panose="020B0604020202020204" pitchFamily="34" charset="0"/>
              </a:rPr>
              <a:t>Review by Manager of Admissions</a:t>
            </a:r>
          </a:p>
          <a:p>
            <a:pPr marL="914400" lvl="1" indent="-457200">
              <a:lnSpc>
                <a:spcPct val="110000"/>
              </a:lnSpc>
              <a:buFont typeface="+mj-lt"/>
              <a:buAutoNum type="arabicPeriod"/>
            </a:pPr>
            <a:endParaRPr lang="en-US" sz="1600" dirty="0">
              <a:solidFill>
                <a:srgbClr val="31394D"/>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pPr>
            <a:r>
              <a:rPr lang="en-US" sz="1600" dirty="0">
                <a:solidFill>
                  <a:srgbClr val="556379"/>
                </a:solidFill>
                <a:latin typeface="Arial" panose="020B0604020202020204" pitchFamily="34" charset="0"/>
                <a:cs typeface="Arial" panose="020B0604020202020204" pitchFamily="34" charset="0"/>
              </a:rPr>
              <a:t>Chapter Interview</a:t>
            </a:r>
          </a:p>
          <a:p>
            <a:pPr marL="914400" lvl="1" indent="-457200">
              <a:lnSpc>
                <a:spcPct val="110000"/>
              </a:lnSpc>
              <a:buFont typeface="+mj-lt"/>
              <a:buAutoNum type="arabicPeriod"/>
            </a:pPr>
            <a:endParaRPr lang="en-US" sz="1600" b="1" dirty="0">
              <a:solidFill>
                <a:srgbClr val="31394D"/>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pPr>
            <a:r>
              <a:rPr lang="en-US" sz="1600" dirty="0">
                <a:solidFill>
                  <a:srgbClr val="556379"/>
                </a:solidFill>
                <a:latin typeface="Arial" panose="020B0604020202020204" pitchFamily="34" charset="0"/>
                <a:cs typeface="Arial" panose="020B0604020202020204" pitchFamily="34" charset="0"/>
              </a:rPr>
              <a:t>Chapter Announcement &amp; Comment Period</a:t>
            </a:r>
          </a:p>
          <a:p>
            <a:pPr marL="914400" lvl="1" indent="-457200">
              <a:lnSpc>
                <a:spcPct val="110000"/>
              </a:lnSpc>
              <a:buFont typeface="+mj-lt"/>
              <a:buAutoNum type="arabicPeriod"/>
            </a:pPr>
            <a:endParaRPr lang="en-US" sz="1600" dirty="0">
              <a:solidFill>
                <a:srgbClr val="556379"/>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pPr>
            <a:r>
              <a:rPr lang="en-US" sz="1600" dirty="0">
                <a:solidFill>
                  <a:srgbClr val="556379"/>
                </a:solidFill>
                <a:latin typeface="Arial" panose="020B0604020202020204" pitchFamily="34" charset="0"/>
                <a:cs typeface="Arial" panose="020B0604020202020204" pitchFamily="34" charset="0"/>
              </a:rPr>
              <a:t>Endorsements</a:t>
            </a:r>
          </a:p>
          <a:p>
            <a:pPr marL="914400" lvl="1" indent="-457200">
              <a:lnSpc>
                <a:spcPct val="110000"/>
              </a:lnSpc>
              <a:buFont typeface="+mj-lt"/>
              <a:buAutoNum type="arabicPeriod"/>
            </a:pPr>
            <a:endParaRPr lang="en-US" sz="1600" dirty="0">
              <a:solidFill>
                <a:srgbClr val="31394D"/>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pPr>
            <a:r>
              <a:rPr lang="en-US" sz="1600" dirty="0">
                <a:solidFill>
                  <a:srgbClr val="556379"/>
                </a:solidFill>
                <a:latin typeface="Arial" panose="020B0604020202020204" pitchFamily="34" charset="0"/>
                <a:cs typeface="Arial" panose="020B0604020202020204" pitchFamily="34" charset="0"/>
              </a:rPr>
              <a:t>Final Chapter Review </a:t>
            </a:r>
          </a:p>
          <a:p>
            <a:pPr marL="914400" lvl="1" indent="-457200">
              <a:lnSpc>
                <a:spcPct val="110000"/>
              </a:lnSpc>
              <a:buFont typeface="+mj-lt"/>
              <a:buAutoNum type="arabicPeriod"/>
            </a:pPr>
            <a:endParaRPr lang="en-US" sz="1600" dirty="0">
              <a:solidFill>
                <a:srgbClr val="31394D"/>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pPr>
            <a:r>
              <a:rPr lang="en-US" sz="1600" dirty="0">
                <a:solidFill>
                  <a:srgbClr val="556379"/>
                </a:solidFill>
                <a:latin typeface="Arial" panose="020B0604020202020204" pitchFamily="34" charset="0"/>
                <a:cs typeface="Arial" panose="020B0604020202020204" pitchFamily="34" charset="0"/>
              </a:rPr>
              <a:t>Chapter Leadership Council Vote</a:t>
            </a:r>
          </a:p>
          <a:p>
            <a:pPr marL="342900" indent="-342900">
              <a:lnSpc>
                <a:spcPct val="110000"/>
              </a:lnSpc>
              <a:buFont typeface="+mj-lt"/>
              <a:buAutoNum type="arabicPeriod"/>
            </a:pPr>
            <a:endParaRPr lang="en-US" dirty="0">
              <a:solidFill>
                <a:srgbClr val="3139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5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ONLINE APPLICATION</a:t>
            </a:r>
          </a:p>
        </p:txBody>
      </p:sp>
      <p:sp>
        <p:nvSpPr>
          <p:cNvPr id="3" name="Content Placeholder 2"/>
          <p:cNvSpPr>
            <a:spLocks noGrp="1"/>
          </p:cNvSpPr>
          <p:nvPr>
            <p:ph idx="1"/>
          </p:nvPr>
        </p:nvSpPr>
        <p:spPr/>
        <p:txBody>
          <a:bodyPr/>
          <a:lstStyle/>
          <a:p>
            <a:r>
              <a:rPr lang="en-US"/>
              <a:t>Manager of Admissions issues a username and password to the Applicant.</a:t>
            </a:r>
          </a:p>
          <a:p>
            <a:endParaRPr lang="en-US"/>
          </a:p>
          <a:p>
            <a:endParaRPr lang="en-US"/>
          </a:p>
          <a:p>
            <a:r>
              <a:rPr lang="en-US"/>
              <a:t>Applicant completes the application, including:</a:t>
            </a:r>
          </a:p>
          <a:p>
            <a:endParaRPr lang="en-US"/>
          </a:p>
          <a:p>
            <a:pPr lvl="1">
              <a:buFont typeface="Wingdings" panose="05000000000000000000" pitchFamily="2" charset="2"/>
              <a:buChar char="ü"/>
            </a:pPr>
            <a:r>
              <a:rPr lang="en-US"/>
              <a:t>GFI Affidavit</a:t>
            </a:r>
          </a:p>
          <a:p>
            <a:pPr lvl="1">
              <a:buFont typeface="Wingdings" panose="05000000000000000000" pitchFamily="2" charset="2"/>
              <a:buChar char="ü"/>
            </a:pPr>
            <a:endParaRPr lang="en-US"/>
          </a:p>
          <a:p>
            <a:pPr lvl="1">
              <a:buFont typeface="Wingdings" panose="05000000000000000000" pitchFamily="2" charset="2"/>
              <a:buChar char="ü"/>
            </a:pPr>
            <a:r>
              <a:rPr lang="en-US"/>
              <a:t>Supporting Documentation (Mentor Affidavit, Coursework, etc.)</a:t>
            </a:r>
          </a:p>
          <a:p>
            <a:pPr lvl="1">
              <a:buFont typeface="Wingdings" panose="05000000000000000000" pitchFamily="2" charset="2"/>
              <a:buChar char="ü"/>
            </a:pPr>
            <a:endParaRPr lang="en-US"/>
          </a:p>
          <a:p>
            <a:pPr lvl="1">
              <a:buFont typeface="Wingdings" panose="05000000000000000000" pitchFamily="2" charset="2"/>
              <a:buChar char="ü"/>
            </a:pPr>
            <a:r>
              <a:rPr lang="en-US"/>
              <a:t>Payment of $175 application fee</a:t>
            </a:r>
          </a:p>
          <a:p>
            <a:pPr lvl="1">
              <a:buFont typeface="Wingdings" panose="05000000000000000000" pitchFamily="2" charset="2"/>
              <a:buChar char="ü"/>
            </a:pPr>
            <a:endParaRPr lang="en-US"/>
          </a:p>
          <a:p>
            <a:pPr lvl="1">
              <a:buFont typeface="Wingdings" panose="05000000000000000000" pitchFamily="2" charset="2"/>
              <a:buChar char="ü"/>
            </a:pPr>
            <a:endParaRPr lang="en-US"/>
          </a:p>
          <a:p>
            <a:r>
              <a:rPr lang="en-US"/>
              <a:t>Manager of Admissions reviews the application for accuracy and completeness.</a:t>
            </a:r>
          </a:p>
        </p:txBody>
      </p:sp>
    </p:spTree>
    <p:extLst>
      <p:ext uri="{BB962C8B-B14F-4D97-AF65-F5344CB8AC3E}">
        <p14:creationId xmlns:p14="http://schemas.microsoft.com/office/powerpoint/2010/main" val="36833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CHAPTER INTERVIEW</a:t>
            </a:r>
          </a:p>
        </p:txBody>
      </p:sp>
      <p:sp>
        <p:nvSpPr>
          <p:cNvPr id="3" name="Content Placeholder 2"/>
          <p:cNvSpPr>
            <a:spLocks noGrp="1"/>
          </p:cNvSpPr>
          <p:nvPr>
            <p:ph idx="1"/>
          </p:nvPr>
        </p:nvSpPr>
        <p:spPr/>
        <p:txBody>
          <a:bodyPr anchor="ctr"/>
          <a:lstStyle/>
          <a:p>
            <a:pPr marL="457200" indent="-457200" algn="just">
              <a:lnSpc>
                <a:spcPct val="100000"/>
              </a:lnSpc>
              <a:tabLst>
                <a:tab pos="2057400" algn="r"/>
                <a:tab pos="2519363" algn="l"/>
              </a:tabLst>
            </a:pPr>
            <a:r>
              <a:rPr lang="en-US" spc="-20"/>
              <a:t>Manager of Admissions emails complete application and GFI affidavit to Chapter Admissions Chair.</a:t>
            </a:r>
            <a:r>
              <a:rPr lang="en-US"/>
              <a:t>	</a:t>
            </a:r>
          </a:p>
          <a:p>
            <a:pPr marL="457200" indent="-457200" algn="just">
              <a:lnSpc>
                <a:spcPct val="100000"/>
              </a:lnSpc>
              <a:tabLst>
                <a:tab pos="2057400" algn="r"/>
                <a:tab pos="2519363" algn="l"/>
              </a:tabLst>
            </a:pPr>
            <a:endParaRPr lang="en-US" b="1"/>
          </a:p>
          <a:p>
            <a:pPr marL="457200" indent="-457200" algn="just">
              <a:lnSpc>
                <a:spcPct val="100000"/>
              </a:lnSpc>
              <a:tabLst>
                <a:tab pos="2057400" algn="r"/>
                <a:tab pos="2519363" algn="l"/>
              </a:tabLst>
            </a:pPr>
            <a:r>
              <a:rPr lang="en-US"/>
              <a:t>Chapter Admissions Chair has </a:t>
            </a:r>
            <a:r>
              <a:rPr lang="en-US" b="1"/>
              <a:t>30 days </a:t>
            </a:r>
            <a:r>
              <a:rPr lang="en-US"/>
              <a:t>to conduct an interview with the applicant. </a:t>
            </a:r>
          </a:p>
          <a:p>
            <a:pPr marL="457200" indent="-457200" algn="just">
              <a:lnSpc>
                <a:spcPct val="100000"/>
              </a:lnSpc>
              <a:tabLst>
                <a:tab pos="2057400" algn="r"/>
                <a:tab pos="2519363" algn="l"/>
              </a:tabLst>
            </a:pPr>
            <a:endParaRPr lang="en-US"/>
          </a:p>
          <a:p>
            <a:pPr marL="457200" indent="-457200" algn="just">
              <a:lnSpc>
                <a:spcPct val="100000"/>
              </a:lnSpc>
              <a:tabLst>
                <a:tab pos="2057400" algn="r"/>
                <a:tab pos="2519363" algn="l"/>
              </a:tabLst>
            </a:pPr>
            <a:endParaRPr lang="en-US"/>
          </a:p>
          <a:p>
            <a:pPr marL="457200" indent="-457200" algn="just">
              <a:lnSpc>
                <a:spcPct val="100000"/>
              </a:lnSpc>
              <a:tabLst>
                <a:tab pos="2057400" algn="r"/>
                <a:tab pos="2519363" algn="l"/>
              </a:tabLst>
            </a:pPr>
            <a:r>
              <a:rPr lang="en-US"/>
              <a:t>The interview can be conducted in person, by phone, or via Skype.</a:t>
            </a:r>
          </a:p>
          <a:p>
            <a:pPr marL="457200" indent="-457200" algn="just">
              <a:lnSpc>
                <a:spcPct val="100000"/>
              </a:lnSpc>
              <a:tabLst>
                <a:tab pos="2519363" algn="l"/>
              </a:tabLst>
            </a:pPr>
            <a:endParaRPr lang="en-US"/>
          </a:p>
          <a:p>
            <a:pPr marL="457200" indent="-457200" algn="just">
              <a:lnSpc>
                <a:spcPct val="100000"/>
              </a:lnSpc>
              <a:tabLst>
                <a:tab pos="2519363" algn="l"/>
              </a:tabLst>
            </a:pPr>
            <a:endParaRPr lang="en-US"/>
          </a:p>
          <a:p>
            <a:pPr marL="457200" indent="-457200" algn="just">
              <a:lnSpc>
                <a:spcPct val="100000"/>
              </a:lnSpc>
              <a:tabLst>
                <a:tab pos="3028950" algn="l"/>
              </a:tabLst>
            </a:pPr>
            <a:r>
              <a:rPr lang="en-US" b="1" u="sng">
                <a:solidFill>
                  <a:srgbClr val="0070C0"/>
                </a:solidFill>
              </a:rPr>
              <a:t>Note</a:t>
            </a:r>
            <a:r>
              <a:rPr lang="en-US">
                <a:solidFill>
                  <a:srgbClr val="0070C0"/>
                </a:solidFill>
              </a:rPr>
              <a:t>: Chapters can ask for an extension of the deadline. However, if there is no response from the Chapter after </a:t>
            </a:r>
            <a:r>
              <a:rPr lang="en-US" u="sng">
                <a:solidFill>
                  <a:srgbClr val="0070C0"/>
                </a:solidFill>
              </a:rPr>
              <a:t>35 days</a:t>
            </a:r>
            <a:r>
              <a:rPr lang="en-US">
                <a:solidFill>
                  <a:srgbClr val="0070C0"/>
                </a:solidFill>
              </a:rPr>
              <a:t>, </a:t>
            </a:r>
            <a:r>
              <a:rPr lang="en-US" b="1">
                <a:solidFill>
                  <a:srgbClr val="0070C0"/>
                </a:solidFill>
              </a:rPr>
              <a:t>the application will move forward to the next stage in the process</a:t>
            </a:r>
            <a:r>
              <a:rPr lang="en-US">
                <a:solidFill>
                  <a:srgbClr val="0070C0"/>
                </a:solidFill>
              </a:rPr>
              <a:t>.</a:t>
            </a:r>
          </a:p>
        </p:txBody>
      </p:sp>
    </p:spTree>
    <p:extLst>
      <p:ext uri="{BB962C8B-B14F-4D97-AF65-F5344CB8AC3E}">
        <p14:creationId xmlns:p14="http://schemas.microsoft.com/office/powerpoint/2010/main" val="26278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CHAPTER INTERVIEW</a:t>
            </a:r>
          </a:p>
        </p:txBody>
      </p:sp>
      <p:sp>
        <p:nvSpPr>
          <p:cNvPr id="4" name="Content Placeholder 2"/>
          <p:cNvSpPr>
            <a:spLocks noGrp="1"/>
          </p:cNvSpPr>
          <p:nvPr>
            <p:ph idx="1"/>
          </p:nvPr>
        </p:nvSpPr>
        <p:spPr>
          <a:xfrm>
            <a:off x="3657600" y="1221104"/>
            <a:ext cx="8089900" cy="4663440"/>
          </a:xfrm>
          <a:ln w="19050"/>
        </p:spPr>
        <p:style>
          <a:lnRef idx="2">
            <a:schemeClr val="dk1"/>
          </a:lnRef>
          <a:fillRef idx="1">
            <a:schemeClr val="lt1"/>
          </a:fillRef>
          <a:effectRef idx="0">
            <a:schemeClr val="dk1"/>
          </a:effectRef>
          <a:fontRef idx="minor">
            <a:schemeClr val="dk1"/>
          </a:fontRef>
        </p:style>
        <p:txBody>
          <a:bodyPr anchor="ctr">
            <a:noAutofit/>
          </a:bodyPr>
          <a:lstStyle/>
          <a:p>
            <a:pPr marL="0" indent="0">
              <a:lnSpc>
                <a:spcPct val="110000"/>
              </a:lnSpc>
              <a:spcBef>
                <a:spcPts val="0"/>
              </a:spcBef>
              <a:buNone/>
            </a:pPr>
            <a:r>
              <a:rPr lang="en-US" sz="900">
                <a:latin typeface="Arial" panose="020B0604020202020204" pitchFamily="34" charset="0"/>
                <a:cs typeface="Arial" panose="020B0604020202020204" pitchFamily="34" charset="0"/>
              </a:rPr>
              <a:t>Dear Chapter Admissions Chair and President:</a:t>
            </a:r>
          </a:p>
          <a:p>
            <a:pPr marL="0" indent="0">
              <a:lnSpc>
                <a:spcPct val="110000"/>
              </a:lnSpc>
              <a:spcBef>
                <a:spcPts val="0"/>
              </a:spcBef>
              <a:buNone/>
            </a:pPr>
            <a:endParaRPr lang="en-US" sz="900" b="1">
              <a:latin typeface="Arial" panose="020B0604020202020204" pitchFamily="34" charset="0"/>
              <a:cs typeface="Arial" panose="020B0604020202020204" pitchFamily="34" charset="0"/>
            </a:endParaRPr>
          </a:p>
          <a:p>
            <a:pPr marL="0" indent="0">
              <a:lnSpc>
                <a:spcPct val="110000"/>
              </a:lnSpc>
              <a:spcBef>
                <a:spcPts val="0"/>
              </a:spcBef>
              <a:buNone/>
            </a:pPr>
            <a:r>
              <a:rPr lang="en-US" sz="900" b="1">
                <a:latin typeface="Arial" panose="020B0604020202020204" pitchFamily="34" charset="0"/>
                <a:cs typeface="Arial" panose="020B0604020202020204" pitchFamily="34" charset="0"/>
              </a:rPr>
              <a:t>John Smith </a:t>
            </a:r>
            <a:r>
              <a:rPr lang="en-US" sz="900">
                <a:latin typeface="Arial" panose="020B0604020202020204" pitchFamily="34" charset="0"/>
                <a:cs typeface="Arial" panose="020B0604020202020204" pitchFamily="34" charset="0"/>
              </a:rPr>
              <a:t>from </a:t>
            </a:r>
            <a:r>
              <a:rPr lang="en-US" sz="900" b="1">
                <a:latin typeface="Arial" panose="020B0604020202020204" pitchFamily="34" charset="0"/>
                <a:cs typeface="Arial" panose="020B0604020202020204" pitchFamily="34" charset="0"/>
              </a:rPr>
              <a:t>ABC Company </a:t>
            </a:r>
            <a:r>
              <a:rPr lang="en-US" sz="900">
                <a:latin typeface="Arial" panose="020B0604020202020204" pitchFamily="34" charset="0"/>
                <a:cs typeface="Arial" panose="020B0604020202020204" pitchFamily="34" charset="0"/>
              </a:rPr>
              <a:t>in </a:t>
            </a:r>
            <a:r>
              <a:rPr lang="en-US" sz="900" b="1">
                <a:latin typeface="Arial" panose="020B0604020202020204" pitchFamily="34" charset="0"/>
                <a:cs typeface="Arial" panose="020B0604020202020204" pitchFamily="34" charset="0"/>
              </a:rPr>
              <a:t>Los Angeles, CA </a:t>
            </a:r>
            <a:r>
              <a:rPr lang="en-US" sz="900">
                <a:latin typeface="Arial" panose="020B0604020202020204" pitchFamily="34" charset="0"/>
                <a:cs typeface="Arial" panose="020B0604020202020204" pitchFamily="34" charset="0"/>
              </a:rPr>
              <a:t>has applied for </a:t>
            </a:r>
            <a:r>
              <a:rPr lang="en-US" sz="900" b="1">
                <a:latin typeface="Arial" panose="020B0604020202020204" pitchFamily="34" charset="0"/>
                <a:cs typeface="Arial" panose="020B0604020202020204" pitchFamily="34" charset="0"/>
              </a:rPr>
              <a:t>Industrial Specialist</a:t>
            </a:r>
            <a:r>
              <a:rPr lang="en-US" sz="900">
                <a:latin typeface="Arial" panose="020B0604020202020204" pitchFamily="34" charset="0"/>
                <a:cs typeface="Arial" panose="020B0604020202020204" pitchFamily="34" charset="0"/>
              </a:rPr>
              <a:t>. As the Chapter Admissions Chair and/or President, I ask you to review the application of John Smith for Industrial Specialist Membership into SIOR. The application package is attached; it includes the Application, GFI Affidavit or International Verification Affidavit (this does not apply for Associate applicants), and link to the Interview Form.</a:t>
            </a:r>
          </a:p>
          <a:p>
            <a:pPr marL="0" indent="0">
              <a:lnSpc>
                <a:spcPct val="110000"/>
              </a:lnSpc>
              <a:spcBef>
                <a:spcPts val="0"/>
              </a:spcBef>
              <a:buNone/>
            </a:pPr>
            <a:endParaRPr lang="en-US" sz="900">
              <a:latin typeface="Arial" panose="020B0604020202020204" pitchFamily="34" charset="0"/>
              <a:cs typeface="Arial" panose="020B0604020202020204" pitchFamily="34" charset="0"/>
            </a:endParaRPr>
          </a:p>
          <a:p>
            <a:pPr marL="0" indent="0">
              <a:lnSpc>
                <a:spcPct val="110000"/>
              </a:lnSpc>
              <a:spcBef>
                <a:spcPts val="0"/>
              </a:spcBef>
              <a:buNone/>
            </a:pPr>
            <a:r>
              <a:rPr lang="en-US" sz="900">
                <a:latin typeface="Arial" panose="020B0604020202020204" pitchFamily="34" charset="0"/>
                <a:cs typeface="Arial" panose="020B0604020202020204" pitchFamily="34" charset="0"/>
              </a:rPr>
              <a:t>INSTRUCTIONS FOR COMPLETING THE INTERVIEW:</a:t>
            </a:r>
          </a:p>
          <a:p>
            <a:pPr marL="0" indent="0">
              <a:lnSpc>
                <a:spcPct val="110000"/>
              </a:lnSpc>
              <a:spcBef>
                <a:spcPts val="0"/>
              </a:spcBef>
              <a:buNone/>
            </a:pPr>
            <a:endParaRPr lang="en-US" sz="900">
              <a:latin typeface="Arial" panose="020B0604020202020204" pitchFamily="34" charset="0"/>
              <a:cs typeface="Arial" panose="020B0604020202020204" pitchFamily="34" charset="0"/>
            </a:endParaRPr>
          </a:p>
          <a:p>
            <a:pPr marL="457200">
              <a:lnSpc>
                <a:spcPct val="110000"/>
              </a:lnSpc>
              <a:spcBef>
                <a:spcPts val="0"/>
              </a:spcBef>
            </a:pPr>
            <a:r>
              <a:rPr lang="en-US" sz="900">
                <a:latin typeface="Arial" panose="020B0604020202020204" pitchFamily="34" charset="0"/>
                <a:cs typeface="Arial" panose="020B0604020202020204" pitchFamily="34" charset="0"/>
              </a:rPr>
              <a:t>Please review the entire application.</a:t>
            </a:r>
          </a:p>
          <a:p>
            <a:pPr marL="457200">
              <a:lnSpc>
                <a:spcPct val="110000"/>
              </a:lnSpc>
              <a:spcBef>
                <a:spcPts val="0"/>
              </a:spcBef>
            </a:pPr>
            <a:r>
              <a:rPr lang="en-US" sz="900">
                <a:latin typeface="Arial" panose="020B0604020202020204" pitchFamily="34" charset="0"/>
                <a:cs typeface="Arial" panose="020B0604020202020204" pitchFamily="34" charset="0"/>
              </a:rPr>
              <a:t>Review the GFI Affidavit (this does not apply to Associate applicants). Please remember that if you have questions regarding the GFI, you may request backup documentation to support the affidavit. If you do, it is advised that you request and review the information prior to the interview. Also, please send copies of all backup documentation received to me.</a:t>
            </a:r>
          </a:p>
          <a:p>
            <a:pPr marL="457200">
              <a:lnSpc>
                <a:spcPct val="110000"/>
              </a:lnSpc>
              <a:spcBef>
                <a:spcPts val="0"/>
              </a:spcBef>
            </a:pPr>
            <a:r>
              <a:rPr lang="en-US" sz="900">
                <a:latin typeface="Arial" panose="020B0604020202020204" pitchFamily="34" charset="0"/>
                <a:cs typeface="Arial" panose="020B0604020202020204" pitchFamily="34" charset="0"/>
              </a:rPr>
              <a:t>Download the Interview Form. </a:t>
            </a:r>
          </a:p>
          <a:p>
            <a:pPr marL="800100" lvl="1" indent="-228600">
              <a:lnSpc>
                <a:spcPct val="110000"/>
              </a:lnSpc>
              <a:spcBef>
                <a:spcPts val="0"/>
              </a:spcBef>
              <a:buFont typeface="Courier New" panose="02070309020205020404" pitchFamily="49" charset="0"/>
              <a:buChar char="o"/>
            </a:pPr>
            <a:r>
              <a:rPr lang="en-US" sz="900">
                <a:latin typeface="Arial" panose="020B0604020202020204" pitchFamily="34" charset="0"/>
                <a:cs typeface="Arial" panose="020B0604020202020204" pitchFamily="34" charset="0"/>
              </a:rPr>
              <a:t>For Designee Membership (Industrial, Office, Dual, Advisory, Sales Management, Executive, International) please visit </a:t>
            </a:r>
            <a:r>
              <a:rPr lang="en-US" sz="900" u="sng">
                <a:latin typeface="Arial" panose="020B0604020202020204" pitchFamily="34" charset="0"/>
                <a:cs typeface="Arial" panose="020B0604020202020204" pitchFamily="34" charset="0"/>
                <a:hlinkClick r:id="rId2"/>
              </a:rPr>
              <a:t>http://www.sior.com/docs/default-source/admissions-docs/activeinterview.pdf</a:t>
            </a:r>
            <a:endParaRPr lang="en-US" sz="900">
              <a:latin typeface="Arial" panose="020B0604020202020204" pitchFamily="34" charset="0"/>
              <a:cs typeface="Arial" panose="020B0604020202020204" pitchFamily="34" charset="0"/>
            </a:endParaRPr>
          </a:p>
          <a:p>
            <a:pPr marL="800100" lvl="1" indent="-228600">
              <a:lnSpc>
                <a:spcPct val="110000"/>
              </a:lnSpc>
              <a:spcBef>
                <a:spcPts val="0"/>
              </a:spcBef>
              <a:buFont typeface="Courier New" panose="02070309020205020404" pitchFamily="49" charset="0"/>
              <a:buChar char="o"/>
            </a:pPr>
            <a:r>
              <a:rPr lang="en-US" sz="900">
                <a:latin typeface="Arial" panose="020B0604020202020204" pitchFamily="34" charset="0"/>
                <a:cs typeface="Arial" panose="020B0604020202020204" pitchFamily="34" charset="0"/>
              </a:rPr>
              <a:t>For Associate Membership please visit </a:t>
            </a:r>
            <a:r>
              <a:rPr lang="en-US" sz="900" u="sng">
                <a:latin typeface="Arial" panose="020B0604020202020204" pitchFamily="34" charset="0"/>
                <a:cs typeface="Arial" panose="020B0604020202020204" pitchFamily="34" charset="0"/>
                <a:hlinkClick r:id="rId3"/>
              </a:rPr>
              <a:t>http://www.sior.com/docs/default-source/admissions-docs/associateinterview</a:t>
            </a:r>
            <a:endParaRPr lang="en-US" sz="900">
              <a:latin typeface="Arial" panose="020B0604020202020204" pitchFamily="34" charset="0"/>
              <a:cs typeface="Arial" panose="020B0604020202020204" pitchFamily="34" charset="0"/>
            </a:endParaRPr>
          </a:p>
          <a:p>
            <a:pPr marL="800100" lvl="1" indent="-228600">
              <a:lnSpc>
                <a:spcPct val="110000"/>
              </a:lnSpc>
              <a:spcBef>
                <a:spcPts val="0"/>
              </a:spcBef>
              <a:buFont typeface="Courier New" panose="02070309020205020404" pitchFamily="49" charset="0"/>
              <a:buChar char="o"/>
            </a:pPr>
            <a:r>
              <a:rPr lang="en-US" sz="900">
                <a:latin typeface="Arial" panose="020B0604020202020204" pitchFamily="34" charset="0"/>
                <a:cs typeface="Arial" panose="020B0604020202020204" pitchFamily="34" charset="0"/>
              </a:rPr>
              <a:t>For Candidate Membership please visit </a:t>
            </a:r>
            <a:r>
              <a:rPr lang="en-US" sz="900" u="sng">
                <a:latin typeface="Arial" panose="020B0604020202020204" pitchFamily="34" charset="0"/>
                <a:cs typeface="Arial" panose="020B0604020202020204" pitchFamily="34" charset="0"/>
                <a:hlinkClick r:id="rId4"/>
              </a:rPr>
              <a:t>http://www.sior.com/docs/default-source/admissions-docs/candidateinterview.pdf</a:t>
            </a:r>
            <a:endParaRPr lang="en-US" sz="900">
              <a:latin typeface="Arial" panose="020B0604020202020204" pitchFamily="34" charset="0"/>
              <a:cs typeface="Arial" panose="020B0604020202020204" pitchFamily="34" charset="0"/>
            </a:endParaRPr>
          </a:p>
          <a:p>
            <a:pPr marL="457200">
              <a:lnSpc>
                <a:spcPct val="110000"/>
              </a:lnSpc>
              <a:spcBef>
                <a:spcPts val="0"/>
              </a:spcBef>
            </a:pPr>
            <a:r>
              <a:rPr lang="en-US" sz="900">
                <a:latin typeface="Arial" panose="020B0604020202020204" pitchFamily="34" charset="0"/>
                <a:cs typeface="Arial" panose="020B0604020202020204" pitchFamily="34" charset="0"/>
              </a:rPr>
              <a:t>Contact the Applicant for an interview. Once the interview is complete, fill out and sign the Interview Form</a:t>
            </a:r>
          </a:p>
          <a:p>
            <a:pPr marL="457200">
              <a:lnSpc>
                <a:spcPct val="110000"/>
              </a:lnSpc>
              <a:spcBef>
                <a:spcPts val="0"/>
              </a:spcBef>
            </a:pPr>
            <a:r>
              <a:rPr lang="en-US" sz="900">
                <a:latin typeface="Arial" panose="020B0604020202020204" pitchFamily="34" charset="0"/>
                <a:cs typeface="Arial" panose="020B0604020202020204" pitchFamily="34" charset="0"/>
              </a:rPr>
              <a:t>Return the signed Interview Form to me, the Manager of Admissions, within 30 days of receipt.</a:t>
            </a:r>
          </a:p>
          <a:p>
            <a:pPr marL="0" indent="0">
              <a:lnSpc>
                <a:spcPct val="110000"/>
              </a:lnSpc>
              <a:spcBef>
                <a:spcPts val="0"/>
              </a:spcBef>
              <a:buNone/>
            </a:pPr>
            <a:endParaRPr lang="en-US" sz="900">
              <a:latin typeface="Arial" panose="020B0604020202020204" pitchFamily="34" charset="0"/>
              <a:cs typeface="Arial" panose="020B0604020202020204" pitchFamily="34" charset="0"/>
            </a:endParaRPr>
          </a:p>
          <a:p>
            <a:pPr marL="0" indent="0">
              <a:lnSpc>
                <a:spcPct val="110000"/>
              </a:lnSpc>
              <a:spcBef>
                <a:spcPts val="0"/>
              </a:spcBef>
              <a:buNone/>
            </a:pPr>
            <a:r>
              <a:rPr lang="en-US" sz="900">
                <a:latin typeface="Arial" panose="020B0604020202020204" pitchFamily="34" charset="0"/>
                <a:cs typeface="Arial" panose="020B0604020202020204" pitchFamily="34" charset="0"/>
              </a:rPr>
              <a:t>The admissions process after the interview:</a:t>
            </a:r>
          </a:p>
          <a:p>
            <a:pPr marL="0" indent="0">
              <a:lnSpc>
                <a:spcPct val="110000"/>
              </a:lnSpc>
              <a:spcBef>
                <a:spcPts val="0"/>
              </a:spcBef>
              <a:buNone/>
            </a:pPr>
            <a:endParaRPr lang="en-US" sz="900">
              <a:latin typeface="Arial" panose="020B0604020202020204" pitchFamily="34" charset="0"/>
              <a:cs typeface="Arial" panose="020B0604020202020204" pitchFamily="34" charset="0"/>
            </a:endParaRPr>
          </a:p>
          <a:p>
            <a:pPr marL="457200" lvl="0">
              <a:lnSpc>
                <a:spcPct val="110000"/>
              </a:lnSpc>
              <a:spcBef>
                <a:spcPts val="0"/>
              </a:spcBef>
              <a:buFont typeface="+mj-lt"/>
              <a:buAutoNum type="arabicPeriod"/>
            </a:pPr>
            <a:r>
              <a:rPr lang="en-US" sz="900">
                <a:latin typeface="Arial" panose="020B0604020202020204" pitchFamily="34" charset="0"/>
                <a:cs typeface="Arial" panose="020B0604020202020204" pitchFamily="34" charset="0"/>
              </a:rPr>
              <a:t>The Manager of Admissions will announce the application to the local Chapter members for comment.</a:t>
            </a:r>
          </a:p>
          <a:p>
            <a:pPr marL="457200" lvl="0">
              <a:lnSpc>
                <a:spcPct val="110000"/>
              </a:lnSpc>
              <a:spcBef>
                <a:spcPts val="0"/>
              </a:spcBef>
              <a:buFont typeface="+mj-lt"/>
              <a:buAutoNum type="arabicPeriod"/>
            </a:pPr>
            <a:r>
              <a:rPr lang="en-US" sz="900">
                <a:latin typeface="Arial" panose="020B0604020202020204" pitchFamily="34" charset="0"/>
                <a:cs typeface="Arial" panose="020B0604020202020204" pitchFamily="34" charset="0"/>
              </a:rPr>
              <a:t>The Manager of Admissions provides the Qualification Report and &amp; Endorsement form to the Applicant 10 business days after announcing the application to the local Chapter members.</a:t>
            </a:r>
          </a:p>
          <a:p>
            <a:pPr marL="457200" lvl="0">
              <a:lnSpc>
                <a:spcPct val="110000"/>
              </a:lnSpc>
              <a:spcBef>
                <a:spcPts val="0"/>
              </a:spcBef>
              <a:buFont typeface="+mj-lt"/>
              <a:buAutoNum type="arabicPeriod"/>
            </a:pPr>
            <a:r>
              <a:rPr lang="en-US" sz="900">
                <a:latin typeface="Arial" panose="020B0604020202020204" pitchFamily="34" charset="0"/>
                <a:cs typeface="Arial" panose="020B0604020202020204" pitchFamily="34" charset="0"/>
              </a:rPr>
              <a:t>The Applicant obtains and submits two Qualification Report &amp; Endorsement Forms to the Manager of Admissions within 60 days.</a:t>
            </a:r>
          </a:p>
          <a:p>
            <a:pPr marL="457200" lvl="0">
              <a:lnSpc>
                <a:spcPct val="110000"/>
              </a:lnSpc>
              <a:spcBef>
                <a:spcPts val="0"/>
              </a:spcBef>
              <a:buFont typeface="+mj-lt"/>
              <a:buAutoNum type="arabicPeriod"/>
            </a:pPr>
            <a:r>
              <a:rPr lang="en-US" sz="900">
                <a:latin typeface="Arial" panose="020B0604020202020204" pitchFamily="34" charset="0"/>
                <a:cs typeface="Arial" panose="020B0604020202020204" pitchFamily="34" charset="0"/>
              </a:rPr>
              <a:t>The Chapter Admissions Chair will review the two Qualification Report &amp; Endorsements and sign off on the application.</a:t>
            </a:r>
          </a:p>
          <a:p>
            <a:pPr marL="457200" lvl="0">
              <a:lnSpc>
                <a:spcPct val="110000"/>
              </a:lnSpc>
              <a:spcBef>
                <a:spcPts val="0"/>
              </a:spcBef>
              <a:buFont typeface="+mj-lt"/>
              <a:buAutoNum type="arabicPeriod"/>
            </a:pPr>
            <a:r>
              <a:rPr lang="en-US" sz="900">
                <a:latin typeface="Arial" panose="020B0604020202020204" pitchFamily="34" charset="0"/>
                <a:cs typeface="Arial" panose="020B0604020202020204" pitchFamily="34" charset="0"/>
              </a:rPr>
              <a:t>SIOR's Chapter Leadership Council votes monthly to approve applications. If approved, the Applicant becomes a member on the 1st of the following month.</a:t>
            </a:r>
          </a:p>
        </p:txBody>
      </p:sp>
      <p:cxnSp>
        <p:nvCxnSpPr>
          <p:cNvPr id="5" name="Straight Arrow Connector 4"/>
          <p:cNvCxnSpPr/>
          <p:nvPr/>
        </p:nvCxnSpPr>
        <p:spPr>
          <a:xfrm>
            <a:off x="2008652" y="1813456"/>
            <a:ext cx="13716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1952585" y="1347629"/>
            <a:ext cx="129396" cy="93165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02487" y="1392716"/>
            <a:ext cx="1212112" cy="830997"/>
          </a:xfrm>
          <a:prstGeom prst="rect">
            <a:avLst/>
          </a:prstGeom>
          <a:noFill/>
        </p:spPr>
        <p:txBody>
          <a:bodyPr wrap="square" rtlCol="0">
            <a:spAutoFit/>
          </a:bodyPr>
          <a:lstStyle/>
          <a:p>
            <a:pPr algn="r"/>
            <a:r>
              <a:rPr lang="en-US" sz="1200">
                <a:solidFill>
                  <a:srgbClr val="556379"/>
                </a:solidFill>
                <a:latin typeface="Arial" panose="020B0604020202020204" pitchFamily="34" charset="0"/>
                <a:cs typeface="Arial" panose="020B0604020202020204" pitchFamily="34" charset="0"/>
              </a:rPr>
              <a:t>Name</a:t>
            </a:r>
          </a:p>
          <a:p>
            <a:pPr algn="r"/>
            <a:r>
              <a:rPr lang="en-US" sz="1200">
                <a:solidFill>
                  <a:srgbClr val="556379"/>
                </a:solidFill>
                <a:latin typeface="Arial" panose="020B0604020202020204" pitchFamily="34" charset="0"/>
                <a:cs typeface="Arial" panose="020B0604020202020204" pitchFamily="34" charset="0"/>
              </a:rPr>
              <a:t>Company</a:t>
            </a:r>
          </a:p>
          <a:p>
            <a:pPr algn="r"/>
            <a:r>
              <a:rPr lang="en-US" sz="1200">
                <a:solidFill>
                  <a:srgbClr val="556379"/>
                </a:solidFill>
                <a:latin typeface="Arial" panose="020B0604020202020204" pitchFamily="34" charset="0"/>
                <a:cs typeface="Arial" panose="020B0604020202020204" pitchFamily="34" charset="0"/>
              </a:rPr>
              <a:t>Location</a:t>
            </a:r>
          </a:p>
          <a:p>
            <a:pPr algn="r"/>
            <a:r>
              <a:rPr lang="en-US" sz="1200">
                <a:solidFill>
                  <a:srgbClr val="556379"/>
                </a:solidFill>
                <a:latin typeface="Arial" panose="020B0604020202020204" pitchFamily="34" charset="0"/>
                <a:cs typeface="Arial" panose="020B0604020202020204" pitchFamily="34" charset="0"/>
              </a:rPr>
              <a:t>Specialty</a:t>
            </a:r>
          </a:p>
        </p:txBody>
      </p:sp>
      <p:cxnSp>
        <p:nvCxnSpPr>
          <p:cNvPr id="8" name="Straight Arrow Connector 7"/>
          <p:cNvCxnSpPr/>
          <p:nvPr/>
        </p:nvCxnSpPr>
        <p:spPr>
          <a:xfrm>
            <a:off x="2014599" y="3660117"/>
            <a:ext cx="13716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7955" y="3521617"/>
            <a:ext cx="1711842" cy="276999"/>
          </a:xfrm>
          <a:prstGeom prst="rect">
            <a:avLst/>
          </a:prstGeom>
          <a:noFill/>
        </p:spPr>
        <p:txBody>
          <a:bodyPr wrap="square" rtlCol="0">
            <a:spAutoFit/>
          </a:bodyPr>
          <a:lstStyle>
            <a:defPPr>
              <a:defRPr lang="en-US"/>
            </a:defPPr>
            <a:lvl1pPr algn="r">
              <a:defRPr sz="1200">
                <a:solidFill>
                  <a:srgbClr val="31394D"/>
                </a:solidFill>
                <a:latin typeface="Arial" panose="020B0604020202020204" pitchFamily="34" charset="0"/>
                <a:cs typeface="Arial" panose="020B0604020202020204" pitchFamily="34" charset="0"/>
              </a:defRPr>
            </a:lvl1pPr>
          </a:lstStyle>
          <a:p>
            <a:r>
              <a:rPr lang="en-US">
                <a:solidFill>
                  <a:srgbClr val="556379"/>
                </a:solidFill>
              </a:rPr>
              <a:t>Interview Forms</a:t>
            </a:r>
          </a:p>
        </p:txBody>
      </p:sp>
      <p:cxnSp>
        <p:nvCxnSpPr>
          <p:cNvPr id="10" name="Straight Arrow Connector 9"/>
          <p:cNvCxnSpPr/>
          <p:nvPr/>
        </p:nvCxnSpPr>
        <p:spPr>
          <a:xfrm>
            <a:off x="2032981" y="5300662"/>
            <a:ext cx="13716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8559" y="5040951"/>
            <a:ext cx="1660093" cy="461665"/>
          </a:xfrm>
          <a:prstGeom prst="rect">
            <a:avLst/>
          </a:prstGeom>
          <a:noFill/>
        </p:spPr>
        <p:txBody>
          <a:bodyPr wrap="square" rtlCol="0">
            <a:spAutoFit/>
          </a:bodyPr>
          <a:lstStyle>
            <a:defPPr>
              <a:defRPr lang="en-US"/>
            </a:defPPr>
            <a:lvl1pPr algn="r">
              <a:defRPr sz="1200">
                <a:solidFill>
                  <a:srgbClr val="31394D"/>
                </a:solidFill>
                <a:latin typeface="Arial" panose="020B0604020202020204" pitchFamily="34" charset="0"/>
                <a:cs typeface="Arial" panose="020B0604020202020204" pitchFamily="34" charset="0"/>
              </a:defRPr>
            </a:lvl1pPr>
          </a:lstStyle>
          <a:p>
            <a:r>
              <a:rPr lang="en-US">
                <a:solidFill>
                  <a:srgbClr val="556379"/>
                </a:solidFill>
              </a:rPr>
              <a:t>Summary of Admissions Process</a:t>
            </a:r>
          </a:p>
        </p:txBody>
      </p:sp>
    </p:spTree>
    <p:extLst>
      <p:ext uri="{BB962C8B-B14F-4D97-AF65-F5344CB8AC3E}">
        <p14:creationId xmlns:p14="http://schemas.microsoft.com/office/powerpoint/2010/main" val="2170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a:t>CHAP. ANNOUNCEMENT &amp; COMMENT PER.</a:t>
            </a:r>
          </a:p>
        </p:txBody>
      </p:sp>
      <p:sp>
        <p:nvSpPr>
          <p:cNvPr id="3" name="Content Placeholder 2"/>
          <p:cNvSpPr>
            <a:spLocks noGrp="1"/>
          </p:cNvSpPr>
          <p:nvPr>
            <p:ph idx="1"/>
          </p:nvPr>
        </p:nvSpPr>
        <p:spPr/>
        <p:txBody>
          <a:bodyPr anchor="ctr"/>
          <a:lstStyle/>
          <a:p>
            <a:pPr marL="457200" indent="-457200" algn="just">
              <a:lnSpc>
                <a:spcPct val="100000"/>
              </a:lnSpc>
            </a:pPr>
            <a:r>
              <a:rPr lang="en-US"/>
              <a:t>Manager of Admissions notifies Chapter members that an applicant has applied.</a:t>
            </a:r>
          </a:p>
          <a:p>
            <a:pPr marL="457200" indent="-457200" algn="just">
              <a:lnSpc>
                <a:spcPct val="100000"/>
              </a:lnSpc>
              <a:buNone/>
            </a:pPr>
            <a:endParaRPr lang="en-US" b="1"/>
          </a:p>
          <a:p>
            <a:pPr marL="457200" indent="-457200" algn="just">
              <a:lnSpc>
                <a:spcPct val="100000"/>
              </a:lnSpc>
            </a:pPr>
            <a:endParaRPr lang="en-US"/>
          </a:p>
          <a:p>
            <a:pPr marL="457200" indent="-457200" algn="just">
              <a:lnSpc>
                <a:spcPct val="100000"/>
              </a:lnSpc>
            </a:pPr>
            <a:r>
              <a:rPr lang="en-US"/>
              <a:t>Members are encouraged to submit comments and ethics complaints regarding the Applicant directly to the Manager of Admissions (</a:t>
            </a:r>
            <a:r>
              <a:rPr lang="en-US" b="1"/>
              <a:t>10 business days</a:t>
            </a:r>
            <a:r>
              <a:rPr lang="en-US"/>
              <a:t>).</a:t>
            </a:r>
          </a:p>
          <a:p>
            <a:pPr marL="457200" indent="-457200" algn="just">
              <a:lnSpc>
                <a:spcPct val="100000"/>
              </a:lnSpc>
            </a:pPr>
            <a:endParaRPr lang="en-US"/>
          </a:p>
          <a:p>
            <a:pPr marL="457200" indent="-457200" algn="just">
              <a:lnSpc>
                <a:spcPct val="100000"/>
              </a:lnSpc>
            </a:pPr>
            <a:endParaRPr lang="en-US"/>
          </a:p>
          <a:p>
            <a:pPr marL="457200" indent="-457200" algn="just">
              <a:lnSpc>
                <a:spcPct val="100000"/>
              </a:lnSpc>
            </a:pPr>
            <a:r>
              <a:rPr lang="en-US" b="1" u="sng">
                <a:solidFill>
                  <a:srgbClr val="0070C0"/>
                </a:solidFill>
              </a:rPr>
              <a:t>Note</a:t>
            </a:r>
            <a:r>
              <a:rPr lang="en-US">
                <a:solidFill>
                  <a:srgbClr val="0070C0"/>
                </a:solidFill>
              </a:rPr>
              <a:t>: Any SIOR member who believes that an applicant should be refused admission to SIOR because of </a:t>
            </a:r>
            <a:r>
              <a:rPr lang="en-US" b="1">
                <a:solidFill>
                  <a:srgbClr val="0070C0"/>
                </a:solidFill>
              </a:rPr>
              <a:t>ethical misconduct </a:t>
            </a:r>
            <a:r>
              <a:rPr lang="en-US">
                <a:solidFill>
                  <a:srgbClr val="0070C0"/>
                </a:solidFill>
              </a:rPr>
              <a:t>should file an Ethics Complaint at any time during the admissions process.</a:t>
            </a:r>
          </a:p>
          <a:p>
            <a:pPr marL="457200" indent="-457200" algn="just">
              <a:lnSpc>
                <a:spcPct val="100000"/>
              </a:lnSpc>
            </a:pPr>
            <a:endParaRPr lang="en-US"/>
          </a:p>
        </p:txBody>
      </p:sp>
    </p:spTree>
    <p:extLst>
      <p:ext uri="{BB962C8B-B14F-4D97-AF65-F5344CB8AC3E}">
        <p14:creationId xmlns:p14="http://schemas.microsoft.com/office/powerpoint/2010/main" val="5415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a:t>CHAP. ANNOUNCEMENT &amp; COMMENT PER.</a:t>
            </a:r>
          </a:p>
        </p:txBody>
      </p:sp>
      <p:sp>
        <p:nvSpPr>
          <p:cNvPr id="5" name="TextBox 4"/>
          <p:cNvSpPr txBox="1"/>
          <p:nvPr/>
        </p:nvSpPr>
        <p:spPr>
          <a:xfrm>
            <a:off x="468563" y="1531151"/>
            <a:ext cx="5029200" cy="429768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US" sz="1000">
                <a:latin typeface="Arial" panose="020B0604020202020204" pitchFamily="34" charset="0"/>
                <a:cs typeface="Arial" panose="020B0604020202020204" pitchFamily="34" charset="0"/>
              </a:rPr>
              <a:t>Dear John,</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Your application for membership has been reviewed by the local Chapter Admissions Chair and will now be announced to the Chapter.</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As a reminder, the SIOR Admissions process is as follows:</a:t>
            </a:r>
          </a:p>
          <a:p>
            <a:endParaRPr lang="en-US" sz="1000">
              <a:latin typeface="Arial" panose="020B0604020202020204" pitchFamily="34" charset="0"/>
              <a:cs typeface="Arial" panose="020B0604020202020204" pitchFamily="34" charset="0"/>
            </a:endParaRPr>
          </a:p>
          <a:p>
            <a:pPr marL="457200" indent="-228600">
              <a:buFont typeface="Wingdings" panose="05000000000000000000" pitchFamily="2" charset="2"/>
              <a:buChar char="§"/>
            </a:pPr>
            <a:r>
              <a:rPr lang="en-US" sz="1000">
                <a:latin typeface="Arial" panose="020B0604020202020204" pitchFamily="34" charset="0"/>
                <a:cs typeface="Arial" panose="020B0604020202020204" pitchFamily="34" charset="0"/>
              </a:rPr>
              <a:t>Application Announcement</a:t>
            </a:r>
          </a:p>
          <a:p>
            <a:pPr marL="457200" lvl="0" indent="-228600">
              <a:buFont typeface="Wingdings" panose="05000000000000000000" pitchFamily="2" charset="2"/>
              <a:buChar char="§"/>
            </a:pPr>
            <a:r>
              <a:rPr lang="en-US" sz="1000">
                <a:latin typeface="Arial" panose="020B0604020202020204" pitchFamily="34" charset="0"/>
                <a:cs typeface="Arial" panose="020B0604020202020204" pitchFamily="34" charset="0"/>
              </a:rPr>
              <a:t>Manager of Admissions will notify the chapter members for comment.</a:t>
            </a:r>
          </a:p>
          <a:p>
            <a:pPr marL="457200" lvl="0" indent="-228600">
              <a:buFont typeface="Wingdings" panose="05000000000000000000" pitchFamily="2" charset="2"/>
              <a:buChar char="§"/>
            </a:pPr>
            <a:r>
              <a:rPr lang="en-US" sz="1000">
                <a:latin typeface="Arial" panose="020B0604020202020204" pitchFamily="34" charset="0"/>
                <a:cs typeface="Arial" panose="020B0604020202020204" pitchFamily="34" charset="0"/>
              </a:rPr>
              <a:t>Manager of Admissions provides Qualification Report and &amp; Endorsement for to applicant 10 business days after receipt of complete Membership Application and signed GFI Affidavit.</a:t>
            </a:r>
          </a:p>
          <a:p>
            <a:pPr marL="457200" lvl="0" indent="-228600">
              <a:buFont typeface="Wingdings" panose="05000000000000000000" pitchFamily="2" charset="2"/>
              <a:buChar char="§"/>
            </a:pPr>
            <a:r>
              <a:rPr lang="en-US" sz="1000">
                <a:latin typeface="Arial" panose="020B0604020202020204" pitchFamily="34" charset="0"/>
                <a:cs typeface="Arial" panose="020B0604020202020204" pitchFamily="34" charset="0"/>
              </a:rPr>
              <a:t>Applicant obtains and submits two Qualification Report &amp; Endorsement Forms to the Manager of Admissions within 60 days.</a:t>
            </a:r>
          </a:p>
          <a:p>
            <a:pPr lvl="0"/>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Application Review</a:t>
            </a:r>
          </a:p>
          <a:p>
            <a:endParaRPr lang="en-US" sz="1000">
              <a:latin typeface="Arial" panose="020B0604020202020204" pitchFamily="34" charset="0"/>
              <a:cs typeface="Arial" panose="020B0604020202020204" pitchFamily="34" charset="0"/>
            </a:endParaRPr>
          </a:p>
          <a:p>
            <a:pPr marL="457200" lvl="0" indent="-228600">
              <a:buFont typeface="Arial" panose="020B0604020202020204" pitchFamily="34" charset="0"/>
              <a:buChar char="•"/>
            </a:pPr>
            <a:r>
              <a:rPr lang="en-US" sz="1000">
                <a:latin typeface="Arial" panose="020B0604020202020204" pitchFamily="34" charset="0"/>
                <a:cs typeface="Arial" panose="020B0604020202020204" pitchFamily="34" charset="0"/>
              </a:rPr>
              <a:t>The Chapter has 5 business days to conduct a final review of the application. If there are any outstanding questions, the Chapter Admissions Chair has the opportunity to conduct a second interview at this time.</a:t>
            </a:r>
          </a:p>
          <a:p>
            <a:pPr marL="457200" lvl="0" indent="-228600">
              <a:buFont typeface="Arial" panose="020B0604020202020204" pitchFamily="34" charset="0"/>
              <a:buChar char="•"/>
            </a:pPr>
            <a:r>
              <a:rPr lang="en-US" sz="1000">
                <a:latin typeface="Arial" panose="020B0604020202020204" pitchFamily="34" charset="0"/>
                <a:cs typeface="Arial" panose="020B0604020202020204" pitchFamily="34" charset="0"/>
              </a:rPr>
              <a:t>SIOR's Chapter Leadership Council votes monthly to approve applications. If approved, applicant becomes a member on the 1st of the following month.</a:t>
            </a:r>
          </a:p>
        </p:txBody>
      </p:sp>
      <p:sp>
        <p:nvSpPr>
          <p:cNvPr id="6" name="TextBox 5"/>
          <p:cNvSpPr txBox="1"/>
          <p:nvPr/>
        </p:nvSpPr>
        <p:spPr>
          <a:xfrm>
            <a:off x="6659957" y="1531151"/>
            <a:ext cx="5029200" cy="429768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US" sz="1000">
                <a:latin typeface="Arial" panose="020B0604020202020204" pitchFamily="34" charset="0"/>
                <a:cs typeface="Arial" panose="020B0604020202020204" pitchFamily="34" charset="0"/>
              </a:rPr>
              <a:t>Dear SIOR-Greater Los Angeles Chapter Members,</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This email is to notify you that </a:t>
            </a:r>
            <a:r>
              <a:rPr lang="en-US" sz="1000" b="1">
                <a:latin typeface="Arial" panose="020B0604020202020204" pitchFamily="34" charset="0"/>
                <a:cs typeface="Arial" panose="020B0604020202020204" pitchFamily="34" charset="0"/>
              </a:rPr>
              <a:t>John Smith, ABC Company, Los Angeles, California</a:t>
            </a:r>
            <a:r>
              <a:rPr lang="en-US" sz="1000">
                <a:latin typeface="Arial" panose="020B0604020202020204" pitchFamily="34" charset="0"/>
                <a:cs typeface="Arial" panose="020B0604020202020204" pitchFamily="34" charset="0"/>
              </a:rPr>
              <a:t>, has submitted an application for SIOR Industrial Specialist Membership. The Chapter Admissions Chair has reviewed the application and recently conducted an interview with the Applicant.</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I will be sending the Qualification Report &amp; Endorsement form to the Applicant in 10 business days. The Applicant will then request endorsements from Active SIOR members who are in the Chapter but outside of the applicant’s firm and/or affiliate organizations.</a:t>
            </a:r>
          </a:p>
          <a:p>
            <a:endParaRPr lang="en-US" sz="1000">
              <a:latin typeface="Arial" panose="020B0604020202020204" pitchFamily="34" charset="0"/>
              <a:cs typeface="Arial" panose="020B0604020202020204" pitchFamily="34" charset="0"/>
            </a:endParaRPr>
          </a:p>
          <a:p>
            <a:r>
              <a:rPr lang="en-US" sz="1000" b="1">
                <a:latin typeface="Arial" panose="020B0604020202020204" pitchFamily="34" charset="0"/>
                <a:cs typeface="Arial" panose="020B0604020202020204" pitchFamily="34" charset="0"/>
              </a:rPr>
              <a:t>Please take this opportunity to reply with comments regarding this applicant</a:t>
            </a:r>
            <a:r>
              <a:rPr lang="en-US" sz="1000">
                <a:latin typeface="Arial" panose="020B0604020202020204" pitchFamily="34" charset="0"/>
                <a:cs typeface="Arial" panose="020B0604020202020204" pitchFamily="34" charset="0"/>
              </a:rPr>
              <a:t>. All comments are welcome and can be received during the admissions process. The comments are passed on to Chapter Leadership. However, an applicant can only be denied admission if Professional Standards procedures are followed.</a:t>
            </a:r>
          </a:p>
          <a:p>
            <a:endParaRPr lang="en-US" sz="1000">
              <a:latin typeface="Arial" panose="020B0604020202020204" pitchFamily="34" charset="0"/>
              <a:cs typeface="Arial" panose="020B0604020202020204" pitchFamily="34" charset="0"/>
            </a:endParaRPr>
          </a:p>
          <a:p>
            <a:r>
              <a:rPr lang="en-US" sz="1000" b="1">
                <a:latin typeface="Arial" panose="020B0604020202020204" pitchFamily="34" charset="0"/>
                <a:cs typeface="Arial" panose="020B0604020202020204" pitchFamily="34" charset="0"/>
              </a:rPr>
              <a:t>Any SIOR member who believes that an applicant should be refused admission to SIOR because of ethical misconduct should file an Ethics Complaint at any time during the admissions process with the Professional Standards Committee by completing the form located at</a:t>
            </a:r>
            <a:r>
              <a:rPr lang="en-US" sz="1000">
                <a:latin typeface="Arial" panose="020B0604020202020204" pitchFamily="34" charset="0"/>
                <a:cs typeface="Arial" panose="020B0604020202020204" pitchFamily="34" charset="0"/>
              </a:rPr>
              <a:t> </a:t>
            </a:r>
            <a:r>
              <a:rPr lang="en-US" sz="1000" u="sng">
                <a:latin typeface="Arial" panose="020B0604020202020204" pitchFamily="34" charset="0"/>
                <a:cs typeface="Arial" panose="020B0604020202020204" pitchFamily="34" charset="0"/>
                <a:hlinkClick r:id="rId2"/>
              </a:rPr>
              <a:t>http://www.sior.com/docs/default-source/membership-docs/application-ethics-complaint-procedures.pdf</a:t>
            </a:r>
            <a:r>
              <a:rPr lang="en-US" sz="1000">
                <a:latin typeface="Arial" panose="020B0604020202020204" pitchFamily="34" charset="0"/>
                <a:cs typeface="Arial" panose="020B0604020202020204" pitchFamily="34" charset="0"/>
              </a:rPr>
              <a:t>.</a:t>
            </a:r>
          </a:p>
          <a:p>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If you have any questions regarding this procedure please contact me or Professional Standards Staff liaison, Virginia Antevil at +1.202.449.8204 or </a:t>
            </a:r>
            <a:r>
              <a:rPr lang="en-US" sz="1000" u="sng">
                <a:latin typeface="Arial" panose="020B0604020202020204" pitchFamily="34" charset="0"/>
                <a:cs typeface="Arial" panose="020B0604020202020204" pitchFamily="34" charset="0"/>
                <a:hlinkClick r:id="rId3"/>
              </a:rPr>
              <a:t>vantevil@sior.com</a:t>
            </a:r>
            <a:r>
              <a:rPr lang="en-US" sz="1000">
                <a:latin typeface="Arial" panose="020B0604020202020204" pitchFamily="34" charset="0"/>
                <a:cs typeface="Arial" panose="020B0604020202020204" pitchFamily="34" charset="0"/>
              </a:rPr>
              <a:t>.</a:t>
            </a:r>
          </a:p>
        </p:txBody>
      </p:sp>
      <p:sp>
        <p:nvSpPr>
          <p:cNvPr id="7" name="Rectangle 6"/>
          <p:cNvSpPr/>
          <p:nvPr/>
        </p:nvSpPr>
        <p:spPr>
          <a:xfrm>
            <a:off x="6547686" y="4259179"/>
            <a:ext cx="5269831" cy="99862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25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54AA8A1D5524DB418CA5964BC7455" ma:contentTypeVersion="13" ma:contentTypeDescription="Create a new document." ma:contentTypeScope="" ma:versionID="0d410f098de1f34f603a7c1529af6678">
  <xsd:schema xmlns:xsd="http://www.w3.org/2001/XMLSchema" xmlns:xs="http://www.w3.org/2001/XMLSchema" xmlns:p="http://schemas.microsoft.com/office/2006/metadata/properties" xmlns:ns2="51d96082-95f0-4617-a02b-a67d2a5d17d7" xmlns:ns3="2a7a0ad4-b371-4b09-9ea9-8cd9b060351a" targetNamespace="http://schemas.microsoft.com/office/2006/metadata/properties" ma:root="true" ma:fieldsID="7349889164b289ffd2b72f8e897ae115" ns2:_="" ns3:_="">
    <xsd:import namespace="51d96082-95f0-4617-a02b-a67d2a5d17d7"/>
    <xsd:import namespace="2a7a0ad4-b371-4b09-9ea9-8cd9b06035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96082-95f0-4617-a02b-a67d2a5d17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7a0ad4-b371-4b09-9ea9-8cd9b06035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7a0ad4-b371-4b09-9ea9-8cd9b060351a">
      <UserInfo>
        <DisplayName/>
        <AccountId xsi:nil="true"/>
        <AccountType/>
      </UserInfo>
    </SharedWithUsers>
    <MediaLengthInSeconds xmlns="51d96082-95f0-4617-a02b-a67d2a5d17d7" xsi:nil="true"/>
  </documentManagement>
</p:properties>
</file>

<file path=customXml/itemProps1.xml><?xml version="1.0" encoding="utf-8"?>
<ds:datastoreItem xmlns:ds="http://schemas.openxmlformats.org/officeDocument/2006/customXml" ds:itemID="{2C737CEA-3D9E-4BFD-81BE-AC8E6849B282}">
  <ds:schemaRefs>
    <ds:schemaRef ds:uri="http://schemas.microsoft.com/sharepoint/v3/contenttype/forms"/>
  </ds:schemaRefs>
</ds:datastoreItem>
</file>

<file path=customXml/itemProps2.xml><?xml version="1.0" encoding="utf-8"?>
<ds:datastoreItem xmlns:ds="http://schemas.openxmlformats.org/officeDocument/2006/customXml" ds:itemID="{BF4FA754-0051-42B5-9775-4D7C350FC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d96082-95f0-4617-a02b-a67d2a5d17d7"/>
    <ds:schemaRef ds:uri="2a7a0ad4-b371-4b09-9ea9-8cd9b0603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92EBE6-8BDC-437A-A974-A63BA48A9222}">
  <ds:schemaRefs>
    <ds:schemaRef ds:uri="http://schemas.microsoft.com/office/2006/metadata/properties"/>
    <ds:schemaRef ds:uri="http://schemas.microsoft.com/office/infopath/2007/PartnerControls"/>
    <ds:schemaRef ds:uri="2a7a0ad4-b371-4b09-9ea9-8cd9b060351a"/>
    <ds:schemaRef ds:uri="51d96082-95f0-4617-a02b-a67d2a5d17d7"/>
  </ds:schemaRefs>
</ds:datastoreItem>
</file>

<file path=docProps/app.xml><?xml version="1.0" encoding="utf-8"?>
<Properties xmlns="http://schemas.openxmlformats.org/officeDocument/2006/extended-properties" xmlns:vt="http://schemas.openxmlformats.org/officeDocument/2006/docPropsVTypes">
  <TotalTime>1197</TotalTime>
  <Words>2583</Words>
  <Application>Microsoft Office PowerPoint</Application>
  <PresentationFormat>Widescreen</PresentationFormat>
  <Paragraphs>362</Paragraphs>
  <Slides>37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Courier New</vt:lpstr>
      <vt:lpstr>Wingdings</vt:lpstr>
      <vt:lpstr>Wingdings,Sans-Serif</vt:lpstr>
      <vt:lpstr>Office Theme</vt:lpstr>
      <vt:lpstr>Custom Design</vt:lpstr>
      <vt:lpstr>PowerPoint Presentation</vt:lpstr>
      <vt:lpstr>AGENDA</vt:lpstr>
      <vt:lpstr>PowerPoint Presentation</vt:lpstr>
      <vt:lpstr>ADMISSIONS PROCESS</vt:lpstr>
      <vt:lpstr>ONLINE APPLICATION</vt:lpstr>
      <vt:lpstr>CHAPTER INTERVIEW</vt:lpstr>
      <vt:lpstr>CHAPTER INTERVIEW</vt:lpstr>
      <vt:lpstr>CHAP. ANNOUNCEMENT &amp; COMMENT PER.</vt:lpstr>
      <vt:lpstr>CHAP. ANNOUNCEMENT &amp; COMMENT PER.</vt:lpstr>
      <vt:lpstr>ENDORSEMENTS</vt:lpstr>
      <vt:lpstr>FINAL CHAPTER REVIEW</vt:lpstr>
      <vt:lpstr>FINAL CHAPTER REVIEW</vt:lpstr>
      <vt:lpstr>CHAPTER LEADERSHIP COUNCIL VOTE</vt:lpstr>
      <vt:lpstr>PowerPoint Presentation</vt:lpstr>
      <vt:lpstr>GROSS FEE INCOME</vt:lpstr>
      <vt:lpstr>GROSS FEE INCOME</vt:lpstr>
      <vt:lpstr>DESIGNEE REQUIREMENTS</vt:lpstr>
      <vt:lpstr>DESIGNEE REQUIREMENTS</vt:lpstr>
      <vt:lpstr>DESIGNEE REQUIREMENTS</vt:lpstr>
      <vt:lpstr>PowerPoint Presentation</vt:lpstr>
      <vt:lpstr>EDUCATION REQUIREMENT</vt:lpstr>
      <vt:lpstr>COURSEWORK</vt:lpstr>
      <vt:lpstr>ALTERNATIVE ELECTIVE CREDITS</vt:lpstr>
      <vt:lpstr>PowerPoint Presentation</vt:lpstr>
      <vt:lpstr>EXPERIENCE</vt:lpstr>
      <vt:lpstr>MENTOR</vt:lpstr>
      <vt:lpstr>PRODUCTION</vt:lpstr>
      <vt:lpstr>ENDORSEMENTS</vt:lpstr>
      <vt:lpstr>ETHICS</vt:lpstr>
      <vt:lpstr>RESPONSIBILITIES</vt:lpstr>
      <vt:lpstr>APPLYING FOR THE DESIGNATION</vt:lpstr>
      <vt:lpstr>APPLYING FOR THE DESIGNATION</vt:lpstr>
      <vt:lpstr>PowerPoint Presentation</vt:lpstr>
      <vt:lpstr>CHAPTER APPLICANT TRACKER</vt:lpstr>
      <vt:lpstr>ADMISSIONS TOOLKIT</vt:lpstr>
      <vt:lpstr>STAFF CONTACTS</vt:lpstr>
      <vt:lpstr>PowerPoint Presentation</vt:lpstr>
    </vt:vector>
  </TitlesOfParts>
  <Company>spark experience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Tunick</dc:creator>
  <cp:lastModifiedBy>Chris Collins</cp:lastModifiedBy>
  <cp:revision>47</cp:revision>
  <cp:lastPrinted>2017-05-24T16:42:24Z</cp:lastPrinted>
  <dcterms:created xsi:type="dcterms:W3CDTF">2015-11-13T19:46:29Z</dcterms:created>
  <dcterms:modified xsi:type="dcterms:W3CDTF">2022-12-09T18:11:29Z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0x010100F6454AA8A1D5524DB418CA5964BC7455</vt:lpwstr>
  </property>
  <property fmtid="{D5CDD505-2E9C-101B-9397-08002B2CF9AE}" pid="3" name="Order">
    <vt:r8>4650800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