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45"/>
  </p:notesMasterIdLst>
  <p:sldIdLst>
    <p:sldId id="258" r:id="rId3"/>
    <p:sldId id="259" r:id="rId4"/>
    <p:sldId id="272" r:id="rId5"/>
    <p:sldId id="265" r:id="rId6"/>
    <p:sldId id="264" r:id="rId7"/>
    <p:sldId id="266" r:id="rId8"/>
    <p:sldId id="273" r:id="rId9"/>
    <p:sldId id="315" r:id="rId10"/>
    <p:sldId id="274" r:id="rId11"/>
    <p:sldId id="316" r:id="rId12"/>
    <p:sldId id="275" r:id="rId13"/>
    <p:sldId id="277" r:id="rId14"/>
    <p:sldId id="278" r:id="rId15"/>
    <p:sldId id="280" r:id="rId16"/>
    <p:sldId id="282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17" r:id="rId35"/>
    <p:sldId id="302" r:id="rId36"/>
    <p:sldId id="304" r:id="rId37"/>
    <p:sldId id="305" r:id="rId38"/>
    <p:sldId id="306" r:id="rId39"/>
    <p:sldId id="307" r:id="rId40"/>
    <p:sldId id="318" r:id="rId41"/>
    <p:sldId id="310" r:id="rId42"/>
    <p:sldId id="311" r:id="rId43"/>
    <p:sldId id="312" r:id="rId4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B28"/>
    <a:srgbClr val="32394D"/>
    <a:srgbClr val="D7E3EB"/>
    <a:srgbClr val="556379"/>
    <a:srgbClr val="7DBDE7"/>
    <a:srgbClr val="3BA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59255" autoAdjust="0"/>
  </p:normalViewPr>
  <p:slideViewPr>
    <p:cSldViewPr snapToGrid="0" snapToObjects="1">
      <p:cViewPr varScale="1">
        <p:scale>
          <a:sx n="151" d="100"/>
          <a:sy n="151" d="100"/>
        </p:scale>
        <p:origin x="474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460B1-67C0-1941-9377-EA21A04B5FC5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38E5C-288A-A842-8C1D-8F818F2FB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8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68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87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57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96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23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8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8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58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12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58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4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3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41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26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06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69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12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3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43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31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7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8E5C-288A-A842-8C1D-8F818F2FB0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1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776D-B914-E34C-8EE1-BDEF27CFC33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8DB-3F7E-2E45-9758-22C11BFEF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8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776D-B914-E34C-8EE1-BDEF27CFC33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8DB-3F7E-2E45-9758-22C11BFEF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0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9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C776D-B914-E34C-8EE1-BDEF27CFC33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BB8DB-3F7E-2E45-9758-22C11BFEF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6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Hebrew"/>
          <a:ea typeface="+mj-ea"/>
          <a:cs typeface="Arial Hebre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7E176-E89B-1748-9F91-F1D982998D0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C9995-4BAF-2E42-A69F-B26086E79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3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or.com/educatio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page-alt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6" y="0"/>
            <a:ext cx="9159366" cy="51526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3066" y="3548608"/>
            <a:ext cx="3871703" cy="65697"/>
          </a:xfrm>
          <a:prstGeom prst="rect">
            <a:avLst/>
          </a:prstGeom>
          <a:solidFill>
            <a:srgbClr val="55637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531" y="3652042"/>
            <a:ext cx="393123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556379"/>
                </a:solidFill>
              </a:rPr>
              <a:t>Society of Industrial and Office REALTORS</a:t>
            </a:r>
          </a:p>
        </p:txBody>
      </p:sp>
    </p:spTree>
    <p:extLst>
      <p:ext uri="{BB962C8B-B14F-4D97-AF65-F5344CB8AC3E}">
        <p14:creationId xmlns:p14="http://schemas.microsoft.com/office/powerpoint/2010/main" val="337495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r="1774" b="66441"/>
          <a:stretch/>
        </p:blipFill>
        <p:spPr>
          <a:xfrm>
            <a:off x="0" y="2846895"/>
            <a:ext cx="9144000" cy="22966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72532" cy="5162522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" y="731717"/>
            <a:ext cx="9172522" cy="369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D7E3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D7E3EB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D7E3EB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260" y="99119"/>
            <a:ext cx="7703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D7E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Sets SIOR Apart</a:t>
            </a:r>
          </a:p>
        </p:txBody>
      </p:sp>
      <p:sp>
        <p:nvSpPr>
          <p:cNvPr id="2" name="Rectangle 1"/>
          <p:cNvSpPr/>
          <p:nvPr/>
        </p:nvSpPr>
        <p:spPr>
          <a:xfrm>
            <a:off x="209603" y="939292"/>
            <a:ext cx="831107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151B28"/>
                </a:solidFill>
              </a:rPr>
              <a:t>SIOR Designees are:</a:t>
            </a:r>
          </a:p>
          <a:p>
            <a:endParaRPr lang="en-US" altLang="en-US" dirty="0">
              <a:solidFill>
                <a:srgbClr val="151B28"/>
              </a:solidFill>
            </a:endParaRPr>
          </a:p>
          <a:p>
            <a:endParaRPr lang="en-US" altLang="en-US" sz="1000" dirty="0">
              <a:solidFill>
                <a:srgbClr val="151B2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151B28"/>
                </a:solidFill>
              </a:rPr>
              <a:t>Specialists</a:t>
            </a:r>
            <a:r>
              <a:rPr lang="en-US" altLang="en-US" dirty="0">
                <a:solidFill>
                  <a:srgbClr val="151B28"/>
                </a:solidFill>
              </a:rPr>
              <a:t> in industrial and office markets.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151B2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151B28"/>
                </a:solidFill>
              </a:rPr>
              <a:t>“</a:t>
            </a:r>
            <a:r>
              <a:rPr lang="en-US" altLang="en-US" b="1" i="1" dirty="0">
                <a:solidFill>
                  <a:srgbClr val="151B28"/>
                </a:solidFill>
              </a:rPr>
              <a:t>Deal Doers</a:t>
            </a:r>
            <a:r>
              <a:rPr lang="en-US" altLang="en-US" b="1" dirty="0">
                <a:solidFill>
                  <a:srgbClr val="151B28"/>
                </a:solidFill>
              </a:rPr>
              <a:t>” </a:t>
            </a:r>
            <a:r>
              <a:rPr lang="en-US" altLang="en-US" dirty="0">
                <a:solidFill>
                  <a:srgbClr val="151B28"/>
                </a:solidFill>
              </a:rPr>
              <a:t>recognized by developers, lenders, and investors.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151B2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151B28"/>
                </a:solidFill>
              </a:rPr>
              <a:t>Top producing professionals </a:t>
            </a:r>
            <a:r>
              <a:rPr lang="en-US" altLang="en-US" dirty="0">
                <a:solidFill>
                  <a:srgbClr val="151B28"/>
                </a:solidFill>
              </a:rPr>
              <a:t>– closing on average 30 transactions per year.</a:t>
            </a:r>
          </a:p>
          <a:p>
            <a:endParaRPr lang="en-US" altLang="en-US" dirty="0">
              <a:solidFill>
                <a:srgbClr val="151B2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151B28"/>
                </a:solidFill>
                <a:ea typeface="Times New Roman" pitchFamily="18" charset="0"/>
                <a:cs typeface="Calibri" pitchFamily="34" charset="0"/>
              </a:rPr>
              <a:t>The Best of the Best </a:t>
            </a:r>
            <a:r>
              <a:rPr lang="en-US" altLang="en-US" dirty="0">
                <a:solidFill>
                  <a:srgbClr val="151B28"/>
                </a:solidFill>
                <a:ea typeface="Times New Roman" pitchFamily="18" charset="0"/>
                <a:cs typeface="Calibri" pitchFamily="34" charset="0"/>
              </a:rPr>
              <a:t>– fulfilled significant production, education, and ethical requirements. </a:t>
            </a:r>
            <a:endParaRPr lang="en-US" altLang="en-US" dirty="0">
              <a:solidFill>
                <a:srgbClr val="151B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5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r="1774" b="66441"/>
          <a:stretch/>
        </p:blipFill>
        <p:spPr>
          <a:xfrm>
            <a:off x="0" y="2846895"/>
            <a:ext cx="9144000" cy="22966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72532" cy="5162522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" y="731717"/>
            <a:ext cx="9172522" cy="369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D7E3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D7E3EB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D7E3EB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994" y="72118"/>
            <a:ext cx="7703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D7E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SIOR and a Large Firm or Network </a:t>
            </a:r>
            <a:r>
              <a:rPr lang="en-US" dirty="0">
                <a:solidFill>
                  <a:srgbClr val="FFFF00"/>
                </a:solidFill>
              </a:rPr>
              <a:t>(Optional Slide) </a:t>
            </a: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123803" y="1198827"/>
            <a:ext cx="7620000" cy="3276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200" b="1" dirty="0"/>
              <a:t>Individual designation and achievement</a:t>
            </a:r>
          </a:p>
          <a:p>
            <a:pPr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200" b="1" dirty="0"/>
              <a:t>Differentiate yourself within your firm </a:t>
            </a:r>
          </a:p>
          <a:p>
            <a:pPr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200" b="1" dirty="0"/>
              <a:t>Broader referral network</a:t>
            </a:r>
          </a:p>
          <a:p>
            <a:pPr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200" b="1" dirty="0"/>
              <a:t>Additional industry perspective and resource</a:t>
            </a:r>
          </a:p>
          <a:p>
            <a:pPr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400" b="1" dirty="0"/>
          </a:p>
          <a:p>
            <a:pPr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latin typeface="Arial Narrow" pitchFamily="34" charset="0"/>
            </a:endParaRPr>
          </a:p>
          <a:p>
            <a:pPr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51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9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816" t="9012" r="151" b="35394"/>
          <a:stretch/>
        </p:blipFill>
        <p:spPr>
          <a:xfrm>
            <a:off x="1" y="0"/>
            <a:ext cx="9262188" cy="51492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48462" y="0"/>
            <a:ext cx="3613727" cy="5143500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485"/>
            <a:ext cx="5648462" cy="5149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altLang="en-US" sz="1600" dirty="0"/>
              <a:t> SIOR is </a:t>
            </a:r>
            <a:r>
              <a:rPr lang="en-US" altLang="en-US" sz="1600" i="1" dirty="0"/>
              <a:t>t</a:t>
            </a:r>
            <a:r>
              <a:rPr lang="en-US" altLang="en-US" i="1" dirty="0"/>
              <a:t>he</a:t>
            </a:r>
            <a:r>
              <a:rPr lang="en-US" altLang="en-US" dirty="0"/>
              <a:t> leading industrial and office real estate  </a:t>
            </a:r>
          </a:p>
          <a:p>
            <a:r>
              <a:rPr lang="en-US" altLang="en-US" dirty="0"/>
              <a:t>        brokerage association.</a:t>
            </a:r>
          </a:p>
          <a:p>
            <a:endParaRPr lang="en-US" altLang="en-US" dirty="0"/>
          </a:p>
          <a:p>
            <a:pPr>
              <a:buFont typeface="Wingdings" pitchFamily="2" charset="2"/>
              <a:buChar char="ü"/>
            </a:pPr>
            <a:r>
              <a:rPr lang="en-US" altLang="en-US" sz="1600" dirty="0"/>
              <a:t>     SIOR </a:t>
            </a:r>
            <a:r>
              <a:rPr lang="en-US" altLang="en-US" dirty="0"/>
              <a:t>confers the SIOR designation to only </a:t>
            </a:r>
            <a:r>
              <a:rPr lang="en-US" altLang="en-US" i="1" dirty="0"/>
              <a:t>the</a:t>
            </a:r>
            <a:r>
              <a:rPr lang="en-US" altLang="en-US" dirty="0"/>
              <a:t> most</a:t>
            </a:r>
          </a:p>
          <a:p>
            <a:r>
              <a:rPr lang="en-US" altLang="en-US" dirty="0"/>
              <a:t>        knowledgeable, experienced, ethical, and successful </a:t>
            </a:r>
          </a:p>
          <a:p>
            <a:r>
              <a:rPr lang="en-US" altLang="en-US" dirty="0"/>
              <a:t>        commercial real estate brokerage specialists.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556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556379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556379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46" y="102315"/>
            <a:ext cx="7533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239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 Your Professional Revenue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803" y="1302943"/>
            <a:ext cx="52524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Develop relationships with the best brokers to </a:t>
            </a:r>
            <a:r>
              <a:rPr lang="en-US" sz="2600" b="1" dirty="0"/>
              <a:t>share information, best practices, </a:t>
            </a:r>
            <a:r>
              <a:rPr lang="en-US" sz="2600" dirty="0"/>
              <a:t>and ultimately </a:t>
            </a:r>
            <a:r>
              <a:rPr lang="en-US" sz="2600" b="1" dirty="0"/>
              <a:t>refer business. </a:t>
            </a:r>
          </a:p>
        </p:txBody>
      </p:sp>
    </p:spTree>
    <p:extLst>
      <p:ext uri="{BB962C8B-B14F-4D97-AF65-F5344CB8AC3E}">
        <p14:creationId xmlns:p14="http://schemas.microsoft.com/office/powerpoint/2010/main" val="2270702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286375" y="1"/>
            <a:ext cx="3857625" cy="5143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01705" y="2"/>
            <a:ext cx="3542295" cy="5143499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42709" y="2"/>
            <a:ext cx="5648462" cy="5143500"/>
          </a:xfrm>
          <a:prstGeom prst="rect">
            <a:avLst/>
          </a:prstGeom>
          <a:solidFill>
            <a:srgbClr val="151B2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D7E3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D7E3EB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D7E3EB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58" y="108904"/>
            <a:ext cx="759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 Your Professional Revenue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832" y="1348351"/>
            <a:ext cx="52602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D7E3EB"/>
                </a:solidFill>
              </a:rPr>
              <a:t>Brokers and clients seeking services in your market will </a:t>
            </a:r>
            <a:r>
              <a:rPr lang="en-US" sz="2600" b="1" dirty="0">
                <a:solidFill>
                  <a:srgbClr val="D7E3EB"/>
                </a:solidFill>
              </a:rPr>
              <a:t>recognize your SIOR designation </a:t>
            </a:r>
            <a:r>
              <a:rPr lang="en-US" sz="2600" dirty="0">
                <a:solidFill>
                  <a:srgbClr val="D7E3EB"/>
                </a:solidFill>
              </a:rPr>
              <a:t>-</a:t>
            </a:r>
            <a:r>
              <a:rPr lang="en-US" sz="2600" b="1" dirty="0">
                <a:solidFill>
                  <a:srgbClr val="D7E3EB"/>
                </a:solidFill>
              </a:rPr>
              <a:t> </a:t>
            </a:r>
            <a:r>
              <a:rPr lang="en-US" sz="2600" dirty="0">
                <a:solidFill>
                  <a:srgbClr val="D7E3EB"/>
                </a:solidFill>
              </a:rPr>
              <a:t>giving you </a:t>
            </a:r>
            <a:r>
              <a:rPr lang="en-US" sz="2600" b="1" dirty="0">
                <a:solidFill>
                  <a:srgbClr val="D7E3EB"/>
                </a:solidFill>
              </a:rPr>
              <a:t>instant credibility. </a:t>
            </a:r>
            <a:endParaRPr lang="en-US" sz="2600" dirty="0">
              <a:solidFill>
                <a:srgbClr val="D7E3EB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739911" y="877222"/>
            <a:ext cx="326993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000" i="1" dirty="0">
                <a:solidFill>
                  <a:srgbClr val="D7E3EB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“SIOR has been invaluable in executing client assignments. SIOR is the first contact we make in every city we visit for local market expertise and insight.“  </a:t>
            </a:r>
          </a:p>
          <a:p>
            <a:pPr eaLnBrk="1" hangingPunct="1"/>
            <a:endParaRPr lang="en-US" altLang="en-US" sz="2000" i="1" dirty="0">
              <a:solidFill>
                <a:srgbClr val="D7E3EB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/>
            <a:r>
              <a:rPr lang="en-US" altLang="en-US" dirty="0">
                <a:solidFill>
                  <a:srgbClr val="D7E3EB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</a:p>
          <a:p>
            <a:pPr eaLnBrk="1" hangingPunct="1"/>
            <a:r>
              <a:rPr lang="en-US" altLang="en-US" sz="1600" b="0" dirty="0">
                <a:solidFill>
                  <a:srgbClr val="D7E3EB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John Robbins, SIOR, FRICS, Carpenter/Robbins Commercial Real Estate Inc.,  San Ramon, California</a:t>
            </a:r>
          </a:p>
        </p:txBody>
      </p:sp>
    </p:spTree>
    <p:extLst>
      <p:ext uri="{BB962C8B-B14F-4D97-AF65-F5344CB8AC3E}">
        <p14:creationId xmlns:p14="http://schemas.microsoft.com/office/powerpoint/2010/main" val="3065398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816" t="9012" r="151" b="35394"/>
          <a:stretch/>
        </p:blipFill>
        <p:spPr>
          <a:xfrm>
            <a:off x="1" y="0"/>
            <a:ext cx="9262188" cy="51492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48462" y="0"/>
            <a:ext cx="3613727" cy="5143500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5648462" cy="5149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altLang="en-US" sz="1600" dirty="0"/>
              <a:t> SIOR is </a:t>
            </a:r>
            <a:r>
              <a:rPr lang="en-US" altLang="en-US" sz="1600" i="1" dirty="0"/>
              <a:t>t</a:t>
            </a:r>
            <a:r>
              <a:rPr lang="en-US" altLang="en-US" i="1" dirty="0"/>
              <a:t>he</a:t>
            </a:r>
            <a:r>
              <a:rPr lang="en-US" altLang="en-US" dirty="0"/>
              <a:t> leading industrial and office real estate  </a:t>
            </a:r>
          </a:p>
          <a:p>
            <a:r>
              <a:rPr lang="en-US" altLang="en-US" dirty="0"/>
              <a:t>        brokerage association.</a:t>
            </a:r>
          </a:p>
          <a:p>
            <a:endParaRPr lang="en-US" altLang="en-US" dirty="0"/>
          </a:p>
          <a:p>
            <a:pPr>
              <a:buFont typeface="Wingdings" pitchFamily="2" charset="2"/>
              <a:buChar char="ü"/>
            </a:pPr>
            <a:r>
              <a:rPr lang="en-US" altLang="en-US" sz="1600" dirty="0"/>
              <a:t>     SIOR </a:t>
            </a:r>
            <a:r>
              <a:rPr lang="en-US" altLang="en-US" dirty="0"/>
              <a:t>confers the SIOR designation to only </a:t>
            </a:r>
            <a:r>
              <a:rPr lang="en-US" altLang="en-US" i="1" dirty="0"/>
              <a:t>the</a:t>
            </a:r>
            <a:r>
              <a:rPr lang="en-US" altLang="en-US" dirty="0"/>
              <a:t> most</a:t>
            </a:r>
          </a:p>
          <a:p>
            <a:r>
              <a:rPr lang="en-US" altLang="en-US" dirty="0"/>
              <a:t>        knowledgeable, experienced, ethical, and successful </a:t>
            </a:r>
          </a:p>
          <a:p>
            <a:r>
              <a:rPr lang="en-US" altLang="en-US" dirty="0"/>
              <a:t>        commercial real estate brokerage specialists.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556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556379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556379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00" y="197702"/>
            <a:ext cx="6999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239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 Your Professional Skills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109750" y="484259"/>
            <a:ext cx="281940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i="1" dirty="0">
                <a:solidFill>
                  <a:srgbClr val="D7E3E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"You can send out all the Tweets, Blogs, Linked-ins, email blasts and text messages that you want but one handshake at a conference will cement a relationship for life."</a:t>
            </a:r>
            <a:br>
              <a:rPr lang="en-US" altLang="en-US" b="0" dirty="0">
                <a:solidFill>
                  <a:srgbClr val="D7E3E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endParaRPr lang="en-US" altLang="en-US" b="0" dirty="0">
              <a:solidFill>
                <a:srgbClr val="D7E3E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endParaRPr lang="en-US" altLang="en-US" sz="1200" b="0" dirty="0">
              <a:solidFill>
                <a:srgbClr val="D7E3E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altLang="en-US" b="0" dirty="0">
                <a:solidFill>
                  <a:srgbClr val="D7E3E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Doug </a:t>
            </a:r>
            <a:r>
              <a:rPr lang="en-US" altLang="en-US" b="0" dirty="0" err="1">
                <a:solidFill>
                  <a:srgbClr val="D7E3E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Brockhouse</a:t>
            </a:r>
            <a:r>
              <a:rPr lang="en-US" altLang="en-US" b="0" dirty="0">
                <a:solidFill>
                  <a:srgbClr val="D7E3E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, SIOR, CCIM, Bender Commercial Real Estate Services, </a:t>
            </a:r>
          </a:p>
          <a:p>
            <a:r>
              <a:rPr lang="en-US" altLang="en-US" b="0" dirty="0">
                <a:solidFill>
                  <a:srgbClr val="D7E3E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Sioux Falls, South Dakota</a:t>
            </a:r>
            <a:br>
              <a:rPr lang="en-US" altLang="en-US" b="0" i="1" dirty="0">
                <a:latin typeface="+mn-lt"/>
              </a:rPr>
            </a:br>
            <a:endParaRPr lang="en-US" altLang="en-US" b="0" i="1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318" y="1232832"/>
            <a:ext cx="5244409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/>
              <a:t>SIOR World Conferences </a:t>
            </a:r>
            <a:r>
              <a:rPr lang="en-US" sz="2200" dirty="0"/>
              <a:t>feature top speakers and excellent educational sessions.</a:t>
            </a:r>
          </a:p>
          <a:p>
            <a:pPr>
              <a:lnSpc>
                <a:spcPct val="130000"/>
              </a:lnSpc>
              <a:buClr>
                <a:schemeClr val="tx1"/>
              </a:buClr>
              <a:defRPr/>
            </a:pPr>
            <a:endParaRPr lang="en-US" sz="1200" dirty="0"/>
          </a:p>
          <a:p>
            <a:pPr marL="285750" indent="-285750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/>
              <a:t>Chapter programs </a:t>
            </a:r>
            <a:r>
              <a:rPr lang="en-US" sz="2200" dirty="0"/>
              <a:t>keep you locally connected and informed.</a:t>
            </a:r>
          </a:p>
          <a:p>
            <a:pPr>
              <a:lnSpc>
                <a:spcPct val="130000"/>
              </a:lnSpc>
              <a:buClr>
                <a:schemeClr val="tx1"/>
              </a:buClr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2864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9" r="4657" b="63273"/>
          <a:stretch/>
        </p:blipFill>
        <p:spPr>
          <a:xfrm>
            <a:off x="0" y="3699087"/>
            <a:ext cx="9132570" cy="14444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-28532" y="0"/>
            <a:ext cx="9172532" cy="5162522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31137" y="0"/>
            <a:ext cx="9175137" cy="3699087"/>
          </a:xfrm>
          <a:prstGeom prst="rect">
            <a:avLst/>
          </a:prstGeom>
          <a:solidFill>
            <a:srgbClr val="151B2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D7E3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D7E3EB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D7E3EB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12440"/>
            <a:ext cx="8229600" cy="858417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D7E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to Earn your Designation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42900" y="1103933"/>
            <a:ext cx="75438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altLang="en-US" sz="2400" dirty="0">
                <a:solidFill>
                  <a:srgbClr val="D7E3EB"/>
                </a:solidFill>
              </a:rPr>
              <a:t> Membership Specialist Classifications</a:t>
            </a:r>
          </a:p>
          <a:p>
            <a:pPr eaLnBrk="1" hangingPunct="1">
              <a:buFont typeface="Wingdings" pitchFamily="2" charset="2"/>
              <a:buChar char="ü"/>
            </a:pPr>
            <a:endParaRPr lang="en-US" altLang="en-US" sz="2400" dirty="0">
              <a:solidFill>
                <a:srgbClr val="D7E3EB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400" dirty="0">
                <a:solidFill>
                  <a:srgbClr val="D7E3EB"/>
                </a:solidFill>
              </a:rPr>
              <a:t> Qualifications</a:t>
            </a:r>
          </a:p>
          <a:p>
            <a:pPr marL="0" indent="0" eaLnBrk="1" hangingPunct="1"/>
            <a:endParaRPr lang="en-US" altLang="en-US" sz="2200" dirty="0">
              <a:solidFill>
                <a:srgbClr val="D7E3EB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400" dirty="0">
                <a:solidFill>
                  <a:srgbClr val="D7E3EB"/>
                </a:solidFill>
              </a:rPr>
              <a:t> Admissions Process</a:t>
            </a:r>
          </a:p>
          <a:p>
            <a:pPr eaLnBrk="1" hangingPunct="1">
              <a:buFont typeface="Wingdings" pitchFamily="2" charset="2"/>
              <a:buChar char="ü"/>
            </a:pPr>
            <a:endParaRPr lang="en-US" altLang="en-US" sz="22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200" dirty="0"/>
          </a:p>
          <a:p>
            <a:pPr eaLnBrk="1" hangingPunct="1">
              <a:buFont typeface="Wingdings" pitchFamily="2" charset="2"/>
              <a:buChar char="ü"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784631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ded-bg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9145146" cy="5143500"/>
          </a:xfrm>
          <a:prstGeom prst="rect">
            <a:avLst/>
          </a:prstGeom>
        </p:spPr>
      </p:pic>
      <p:pic>
        <p:nvPicPr>
          <p:cNvPr id="6" name="Picture 5" descr="flat logo-blue.BMP"/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0" y="999990"/>
            <a:ext cx="2600459" cy="260045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556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3803" y="4832715"/>
            <a:ext cx="2916183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556379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556379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45" y="111295"/>
            <a:ext cx="6845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239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Earning Your Designation - Specialties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23803" y="999008"/>
            <a:ext cx="8001000" cy="230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200" dirty="0"/>
              <a:t>The SIOR designation is granted in one of six specialist classes:</a:t>
            </a:r>
          </a:p>
          <a:p>
            <a:pPr eaLnBrk="1" hangingPunct="1"/>
            <a:endParaRPr lang="en-US" altLang="en-US" sz="2200" dirty="0"/>
          </a:p>
          <a:p>
            <a:pPr lvl="1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en-US" sz="2200" dirty="0"/>
              <a:t>Industrial</a:t>
            </a:r>
          </a:p>
          <a:p>
            <a:pPr lvl="1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en-US" sz="2200" dirty="0"/>
              <a:t>Office</a:t>
            </a:r>
          </a:p>
          <a:p>
            <a:pPr lvl="1"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en-US" sz="2200" dirty="0"/>
              <a:t>Industrial &amp; Office (Dual)</a:t>
            </a:r>
          </a:p>
          <a:p>
            <a:pPr lvl="1" eaLnBrk="1" hangingPunct="1">
              <a:lnSpc>
                <a:spcPct val="115000"/>
              </a:lnSpc>
              <a:buFontTx/>
              <a:buAutoNum type="arabicPeriod"/>
            </a:pPr>
            <a:endParaRPr lang="en-US" alt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2615132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ded-bg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146" cy="5143500"/>
          </a:xfrm>
          <a:prstGeom prst="rect">
            <a:avLst/>
          </a:prstGeom>
        </p:spPr>
      </p:pic>
      <p:pic>
        <p:nvPicPr>
          <p:cNvPr id="6" name="Picture 5" descr="flat logo-blue.BMP"/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0" y="999990"/>
            <a:ext cx="2600459" cy="260045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556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3803" y="4832715"/>
            <a:ext cx="2916183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556379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556379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73" y="124370"/>
            <a:ext cx="6845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239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Earning Your Designation - Specialties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9273" y="989153"/>
            <a:ext cx="8001000" cy="230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200" dirty="0"/>
              <a:t>The SIOR designation is granted in one of six specialist classes:</a:t>
            </a:r>
          </a:p>
          <a:p>
            <a:pPr eaLnBrk="1" hangingPunct="1"/>
            <a:endParaRPr lang="en-US" altLang="en-US" sz="2200" dirty="0"/>
          </a:p>
          <a:p>
            <a:pPr lvl="1" eaLnBrk="1" hangingPunct="1">
              <a:lnSpc>
                <a:spcPct val="115000"/>
              </a:lnSpc>
              <a:buFontTx/>
              <a:buAutoNum type="arabicPeriod" startAt="4"/>
            </a:pPr>
            <a:r>
              <a:rPr lang="en-US" altLang="en-US" sz="2200" dirty="0"/>
              <a:t>Advisory Services – </a:t>
            </a:r>
            <a:r>
              <a:rPr lang="en-US" altLang="en-US" sz="2200" b="0" dirty="0"/>
              <a:t>consultant or advisory practitioner  </a:t>
            </a:r>
            <a:endParaRPr lang="en-US" altLang="en-US" sz="2200" dirty="0"/>
          </a:p>
          <a:p>
            <a:pPr lvl="1" eaLnBrk="1" hangingPunct="1">
              <a:lnSpc>
                <a:spcPct val="115000"/>
              </a:lnSpc>
              <a:buFontTx/>
              <a:buAutoNum type="arabicPeriod" startAt="4"/>
            </a:pPr>
            <a:r>
              <a:rPr lang="en-US" altLang="en-US" sz="2200" dirty="0"/>
              <a:t>Executive – </a:t>
            </a:r>
            <a:r>
              <a:rPr lang="en-US" altLang="en-US" sz="2200" b="0" dirty="0"/>
              <a:t>manage 100+ agents in three or more offices </a:t>
            </a:r>
            <a:endParaRPr lang="en-US" altLang="en-US" sz="2200" dirty="0"/>
          </a:p>
          <a:p>
            <a:pPr lvl="1" eaLnBrk="1" hangingPunct="1">
              <a:lnSpc>
                <a:spcPct val="115000"/>
              </a:lnSpc>
              <a:buFontTx/>
              <a:buAutoNum type="arabicPeriod" startAt="4"/>
            </a:pPr>
            <a:r>
              <a:rPr lang="en-US" altLang="en-US" sz="2200" dirty="0"/>
              <a:t>Sales Management – </a:t>
            </a:r>
            <a:r>
              <a:rPr lang="en-US" altLang="en-US" sz="2200" b="0" dirty="0"/>
              <a:t>manage at least 10 sales or leasing agents </a:t>
            </a:r>
          </a:p>
        </p:txBody>
      </p:sp>
    </p:spTree>
    <p:extLst>
      <p:ext uri="{BB962C8B-B14F-4D97-AF65-F5344CB8AC3E}">
        <p14:creationId xmlns:p14="http://schemas.microsoft.com/office/powerpoint/2010/main" val="413131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r="1774" b="66441"/>
          <a:stretch/>
        </p:blipFill>
        <p:spPr>
          <a:xfrm>
            <a:off x="0" y="2846895"/>
            <a:ext cx="9144000" cy="22966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72532" cy="5162522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801168"/>
            <a:ext cx="9168870" cy="369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D7E3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D7E3EB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D7E3EB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00" y="127852"/>
            <a:ext cx="6999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D7E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Earning Your Designation- Qualifications 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81000" y="1122183"/>
            <a:ext cx="82296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200" dirty="0"/>
              <a:t>Designation requirements for a broker in Canada, Mexico, or USA:</a:t>
            </a:r>
            <a:r>
              <a:rPr lang="en-US" altLang="en-US" sz="2200" b="0" dirty="0"/>
              <a:t> </a:t>
            </a:r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lvl="1" eaLnBrk="1" hangingPunct="1">
              <a:buFontTx/>
              <a:buAutoNum type="arabicPeriod"/>
            </a:pPr>
            <a:r>
              <a:rPr lang="en-US" altLang="en-US" sz="2200" dirty="0"/>
              <a:t>Experience 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 sz="2200" dirty="0"/>
              <a:t>Production - Gross Fee Income (GFI)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 sz="2200" dirty="0"/>
              <a:t>Education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 sz="2200" dirty="0"/>
              <a:t>Endorsements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 sz="2200" dirty="0"/>
              <a:t>Ethics</a:t>
            </a:r>
          </a:p>
          <a:p>
            <a:pPr eaLnBrk="1" hangingPunct="1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797206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r="1774" b="66441"/>
          <a:stretch/>
        </p:blipFill>
        <p:spPr>
          <a:xfrm>
            <a:off x="0" y="2846895"/>
            <a:ext cx="9144000" cy="22966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72532" cy="5162522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731717"/>
            <a:ext cx="9168870" cy="369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D7E3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D7E3EB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D7E3EB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00" y="45302"/>
            <a:ext cx="6999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D7E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Designation Qualifications- Experience 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46364" y="956329"/>
            <a:ext cx="8001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200" dirty="0"/>
              <a:t>Experience:</a:t>
            </a:r>
          </a:p>
          <a:p>
            <a:pPr>
              <a:lnSpc>
                <a:spcPct val="110000"/>
              </a:lnSpc>
            </a:pPr>
            <a:endParaRPr lang="en-US" altLang="en-US" sz="22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5 years minimum commercial real estate brokerage experience.</a:t>
            </a:r>
          </a:p>
          <a:p>
            <a:pPr>
              <a:lnSpc>
                <a:spcPct val="110000"/>
              </a:lnSpc>
            </a:pPr>
            <a:endParaRPr lang="en-US" altLang="en-US" sz="2200" b="0" dirty="0"/>
          </a:p>
          <a:p>
            <a:pPr>
              <a:lnSpc>
                <a:spcPct val="110000"/>
              </a:lnSpc>
            </a:pPr>
            <a:r>
              <a:rPr lang="en-US" altLang="en-US" b="0" dirty="0"/>
              <a:t>Exception:</a:t>
            </a:r>
          </a:p>
          <a:p>
            <a:pPr>
              <a:lnSpc>
                <a:spcPct val="110000"/>
              </a:lnSpc>
            </a:pPr>
            <a:r>
              <a:rPr lang="en-US" altLang="en-US" b="0" dirty="0"/>
              <a:t>10 years minimum management experience for Executive specialists.</a:t>
            </a:r>
          </a:p>
          <a:p>
            <a:pPr>
              <a:lnSpc>
                <a:spcPct val="110000"/>
              </a:lnSpc>
            </a:pPr>
            <a:endParaRPr lang="en-US" altLang="en-US" b="0" dirty="0"/>
          </a:p>
          <a:p>
            <a:pPr>
              <a:lnSpc>
                <a:spcPct val="110000"/>
              </a:lnSpc>
            </a:pPr>
            <a:endParaRPr lang="en-US" altLang="en-US" b="0" i="1" dirty="0"/>
          </a:p>
        </p:txBody>
      </p:sp>
    </p:spTree>
    <p:extLst>
      <p:ext uri="{BB962C8B-B14F-4D97-AF65-F5344CB8AC3E}">
        <p14:creationId xmlns:p14="http://schemas.microsoft.com/office/powerpoint/2010/main" val="96857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ded-bg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5146" cy="5143500"/>
          </a:xfrm>
          <a:prstGeom prst="rect">
            <a:avLst/>
          </a:prstGeom>
        </p:spPr>
      </p:pic>
      <p:pic>
        <p:nvPicPr>
          <p:cNvPr id="6" name="Picture 5" descr="flat logo-blue.BMP"/>
          <p:cNvPicPr>
            <a:picLocks noChangeAspect="1"/>
          </p:cNvPicPr>
          <p:nvPr/>
        </p:nvPicPr>
        <p:blipFill>
          <a:blip r:embed="rId4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0" y="999990"/>
            <a:ext cx="2600459" cy="260045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556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3803" y="4832715"/>
            <a:ext cx="2916183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556379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556379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603" y="1303824"/>
            <a:ext cx="56280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dirty="0">
                <a:solidFill>
                  <a:srgbClr val="151B28"/>
                </a:solidFill>
              </a:rPr>
              <a:t>SIOR: What’s in it for you?</a:t>
            </a:r>
          </a:p>
          <a:p>
            <a:pPr>
              <a:spcBef>
                <a:spcPct val="50000"/>
              </a:spcBef>
            </a:pPr>
            <a:endParaRPr lang="en-US" altLang="en-US" sz="2200" b="1" dirty="0">
              <a:solidFill>
                <a:srgbClr val="151B28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200" b="1" dirty="0">
                <a:solidFill>
                  <a:srgbClr val="151B28"/>
                </a:solidFill>
              </a:rPr>
              <a:t>SIOR: How to earn your designation?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3803" y="52801"/>
            <a:ext cx="8229600" cy="894389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Today’s Discussion</a:t>
            </a:r>
          </a:p>
        </p:txBody>
      </p:sp>
    </p:spTree>
    <p:extLst>
      <p:ext uri="{BB962C8B-B14F-4D97-AF65-F5344CB8AC3E}">
        <p14:creationId xmlns:p14="http://schemas.microsoft.com/office/powerpoint/2010/main" val="924279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r="1774" b="66441"/>
          <a:stretch/>
        </p:blipFill>
        <p:spPr>
          <a:xfrm>
            <a:off x="0" y="2846895"/>
            <a:ext cx="9144000" cy="22966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72532" cy="5162522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731717"/>
            <a:ext cx="9168870" cy="369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D7E3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D7E3EB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D7E3EB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00" y="85736"/>
            <a:ext cx="6999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D7E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Designation Qualifications- Production 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81000" y="855377"/>
            <a:ext cx="80772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200" dirty="0"/>
              <a:t>Gross Fee Income (GFI):</a:t>
            </a:r>
          </a:p>
          <a:p>
            <a:pPr>
              <a:lnSpc>
                <a:spcPct val="110000"/>
              </a:lnSpc>
            </a:pPr>
            <a:endParaRPr lang="en-US" altLang="en-US" b="0" dirty="0"/>
          </a:p>
          <a:p>
            <a:pPr>
              <a:lnSpc>
                <a:spcPct val="110000"/>
              </a:lnSpc>
            </a:pPr>
            <a:r>
              <a:rPr lang="en-US" altLang="en-US" sz="2000" b="0" dirty="0"/>
              <a:t>GFI is the amount that the applicant’s firm receives before splits that is </a:t>
            </a:r>
            <a:r>
              <a:rPr lang="en-US" altLang="en-US" sz="2000" b="0" u="sng" dirty="0"/>
              <a:t>directly attributable to the applicant</a:t>
            </a:r>
            <a:r>
              <a:rPr lang="en-US" altLang="en-US" sz="2000" b="0" dirty="0"/>
              <a:t>. </a:t>
            </a:r>
            <a:r>
              <a:rPr lang="en-US" altLang="en-US" sz="2000" dirty="0"/>
              <a:t> </a:t>
            </a:r>
          </a:p>
          <a:p>
            <a:pPr>
              <a:lnSpc>
                <a:spcPct val="110000"/>
              </a:lnSpc>
            </a:pPr>
            <a:endParaRPr lang="en-US" altLang="en-US" sz="2000" b="0" dirty="0"/>
          </a:p>
          <a:p>
            <a:pPr>
              <a:lnSpc>
                <a:spcPct val="110000"/>
              </a:lnSpc>
            </a:pPr>
            <a:r>
              <a:rPr lang="en-US" altLang="en-US" sz="2000" b="0" dirty="0"/>
              <a:t>GFI requirements are set by Chapters and range from $200,000 to $400,000* per year. </a:t>
            </a:r>
          </a:p>
          <a:p>
            <a:pPr>
              <a:lnSpc>
                <a:spcPct val="110000"/>
              </a:lnSpc>
            </a:pPr>
            <a:endParaRPr lang="en-US" altLang="en-US" sz="2200" b="0" dirty="0"/>
          </a:p>
          <a:p>
            <a:pPr>
              <a:lnSpc>
                <a:spcPct val="110000"/>
              </a:lnSpc>
            </a:pPr>
            <a:r>
              <a:rPr lang="en-US" altLang="en-US" sz="1600" b="0" dirty="0"/>
              <a:t>*New York City (Manhattan) is $500,000</a:t>
            </a:r>
          </a:p>
        </p:txBody>
      </p:sp>
    </p:spTree>
    <p:extLst>
      <p:ext uri="{BB962C8B-B14F-4D97-AF65-F5344CB8AC3E}">
        <p14:creationId xmlns:p14="http://schemas.microsoft.com/office/powerpoint/2010/main" val="3188678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r="1774" b="66441"/>
          <a:stretch/>
        </p:blipFill>
        <p:spPr>
          <a:xfrm>
            <a:off x="0" y="2846895"/>
            <a:ext cx="9144000" cy="22966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72532" cy="5162522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731717"/>
            <a:ext cx="9168870" cy="369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D7E3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D7E3EB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D7E3EB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00" y="60854"/>
            <a:ext cx="6999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D7E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Designation Qualifications- Production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32509" y="831487"/>
            <a:ext cx="8077200" cy="315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n-US" altLang="en-US" sz="1000" b="0" dirty="0"/>
          </a:p>
          <a:p>
            <a:pPr>
              <a:lnSpc>
                <a:spcPct val="110000"/>
              </a:lnSpc>
            </a:pPr>
            <a:r>
              <a:rPr lang="en-US" altLang="en-US" dirty="0"/>
              <a:t>Industrial, Office, and Advisory Specialists</a:t>
            </a:r>
          </a:p>
          <a:p>
            <a:pPr>
              <a:lnSpc>
                <a:spcPct val="110000"/>
              </a:lnSpc>
            </a:pPr>
            <a:endParaRPr lang="en-US" altLang="en-US" b="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1600" b="0" dirty="0"/>
              <a:t>Minimum of 5 transactions per year.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en-US" sz="1600" b="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1600" b="0" dirty="0"/>
              <a:t>Meet set GFI amount for 3 out of the 4 most recent 12-month periods.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en-US" sz="1600" b="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1600" b="0" dirty="0"/>
              <a:t> At least 70% of the GFI requirement must be comprised of industrial and/or office transactions.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altLang="en-US" sz="2100" b="0" dirty="0"/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262168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r="1774" b="66441"/>
          <a:stretch/>
        </p:blipFill>
        <p:spPr>
          <a:xfrm>
            <a:off x="0" y="2846895"/>
            <a:ext cx="9144000" cy="22966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72532" cy="5162522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731717"/>
            <a:ext cx="9168870" cy="369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D7E3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D7E3EB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D7E3EB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00" y="81289"/>
            <a:ext cx="6999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D7E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Designation Qualifications- Production 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81421" y="837500"/>
            <a:ext cx="7829129" cy="293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n-US" altLang="en-US" sz="800" b="0" dirty="0"/>
          </a:p>
          <a:p>
            <a:pPr>
              <a:lnSpc>
                <a:spcPct val="110000"/>
              </a:lnSpc>
            </a:pPr>
            <a:r>
              <a:rPr lang="en-US" altLang="en-US" dirty="0"/>
              <a:t>Dual (Industrial &amp; Office) Specialists</a:t>
            </a:r>
          </a:p>
          <a:p>
            <a:pPr>
              <a:lnSpc>
                <a:spcPct val="110000"/>
              </a:lnSpc>
            </a:pPr>
            <a:endParaRPr lang="en-US" altLang="en-US" sz="1000" b="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1600" b="0" dirty="0"/>
              <a:t>Minimum of 10 transactions per year.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en-US" sz="1200" b="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1600" b="0" dirty="0"/>
              <a:t>Meets </a:t>
            </a:r>
            <a:r>
              <a:rPr lang="en-US" altLang="en-US" sz="1600" dirty="0"/>
              <a:t>2x</a:t>
            </a:r>
            <a:r>
              <a:rPr lang="en-US" altLang="en-US" sz="1600" b="0" dirty="0"/>
              <a:t> the GFI requirement for 3 out of 4 most recent 12  month periods.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en-US" sz="1200" b="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1600" b="0" dirty="0"/>
              <a:t>Industrial transactions must comprise an amount equal to at least 70% of the GFI requirement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en-US" sz="1200" b="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1600" b="0" dirty="0"/>
              <a:t>Office transactions must comprise an amount equal to at least 70% of the GFI requirement.</a:t>
            </a:r>
          </a:p>
        </p:txBody>
      </p:sp>
    </p:spTree>
    <p:extLst>
      <p:ext uri="{BB962C8B-B14F-4D97-AF65-F5344CB8AC3E}">
        <p14:creationId xmlns:p14="http://schemas.microsoft.com/office/powerpoint/2010/main" val="1597811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r="1774" b="66441"/>
          <a:stretch/>
        </p:blipFill>
        <p:spPr>
          <a:xfrm>
            <a:off x="0" y="2846895"/>
            <a:ext cx="9144000" cy="22966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72532" cy="5162522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731717"/>
            <a:ext cx="9168870" cy="369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D7E3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D7E3EB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D7E3EB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00" y="88860"/>
            <a:ext cx="6999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D7E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Designation Qualifications- Production 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62759" y="878883"/>
            <a:ext cx="8408155" cy="288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n-US" altLang="en-US" sz="1200" b="0" dirty="0"/>
          </a:p>
          <a:p>
            <a:pPr>
              <a:lnSpc>
                <a:spcPct val="110000"/>
              </a:lnSpc>
            </a:pPr>
            <a:r>
              <a:rPr lang="en-US" altLang="en-US" dirty="0"/>
              <a:t>Sales Management Specialists</a:t>
            </a:r>
          </a:p>
          <a:p>
            <a:pPr>
              <a:lnSpc>
                <a:spcPct val="110000"/>
              </a:lnSpc>
            </a:pPr>
            <a:endParaRPr lang="en-US" altLang="en-US" sz="1200" b="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1600" b="0" dirty="0"/>
              <a:t>Multiply the GFI requirement by 10 agents and take 75% of the resulting figure =  the yearly GFI requirement for 3 out of the 4 most recent 12 month periods.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en-US" sz="1600" b="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1600" b="0" dirty="0"/>
              <a:t>The top 10 industrial and/or office brokers qualify.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en-US" sz="1600" b="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1600" b="0" dirty="0"/>
              <a:t>At least 70% of the GFI requirement must be comprised of industrial and/or office transactions. 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altLang="en-US" sz="900" b="0" dirty="0"/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547289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r="1774" b="66441"/>
          <a:stretch/>
        </p:blipFill>
        <p:spPr>
          <a:xfrm>
            <a:off x="0" y="2846895"/>
            <a:ext cx="9144000" cy="22966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72532" cy="5162522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762537"/>
            <a:ext cx="9168870" cy="369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D7E3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D7E3EB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D7E3EB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00" y="109139"/>
            <a:ext cx="6999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D7E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Designation Qualifications- Production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9603" y="1285715"/>
            <a:ext cx="7848600" cy="12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200" dirty="0"/>
              <a:t>Executive Specialists</a:t>
            </a:r>
          </a:p>
          <a:p>
            <a:pPr>
              <a:lnSpc>
                <a:spcPct val="110000"/>
              </a:lnSpc>
            </a:pPr>
            <a:endParaRPr lang="en-US" altLang="en-US" sz="2200" b="0" dirty="0"/>
          </a:p>
          <a:p>
            <a:pPr>
              <a:lnSpc>
                <a:spcPct val="110000"/>
              </a:lnSpc>
            </a:pPr>
            <a:r>
              <a:rPr lang="en-US" altLang="en-US" sz="2200" b="0" dirty="0"/>
              <a:t>Executive applicants are </a:t>
            </a:r>
            <a:r>
              <a:rPr lang="en-US" altLang="en-US" sz="2200" dirty="0"/>
              <a:t>not</a:t>
            </a:r>
            <a:r>
              <a:rPr lang="en-US" altLang="en-US" sz="2200" b="0" dirty="0"/>
              <a:t> required to meet GFI requirement.  </a:t>
            </a:r>
          </a:p>
        </p:txBody>
      </p:sp>
    </p:spTree>
    <p:extLst>
      <p:ext uri="{BB962C8B-B14F-4D97-AF65-F5344CB8AC3E}">
        <p14:creationId xmlns:p14="http://schemas.microsoft.com/office/powerpoint/2010/main" val="1412604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ded-bg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146" cy="5143500"/>
          </a:xfrm>
          <a:prstGeom prst="rect">
            <a:avLst/>
          </a:prstGeom>
        </p:spPr>
      </p:pic>
      <p:pic>
        <p:nvPicPr>
          <p:cNvPr id="6" name="Picture 5" descr="flat logo-blue.BMP"/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0" y="999990"/>
            <a:ext cx="2600459" cy="260045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556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3803" y="4832715"/>
            <a:ext cx="2916183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556379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556379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803" y="128506"/>
            <a:ext cx="6845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239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Designation Requirements - Education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09603" y="895938"/>
            <a:ext cx="8825345" cy="317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95300" indent="-4953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952500" indent="-4953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200" dirty="0">
                <a:solidFill>
                  <a:srgbClr val="32394D"/>
                </a:solidFill>
              </a:rPr>
              <a:t>Education</a:t>
            </a:r>
          </a:p>
          <a:p>
            <a:endParaRPr lang="en-US" altLang="en-US" sz="2200" b="0" i="1" dirty="0">
              <a:latin typeface="z"/>
            </a:endParaRPr>
          </a:p>
          <a:p>
            <a:r>
              <a:rPr lang="en-US" altLang="en-US" sz="2200" b="0" dirty="0"/>
              <a:t>Demonstrate knowledge of industrial and office real estate by fulfilling one</a:t>
            </a:r>
          </a:p>
          <a:p>
            <a:r>
              <a:rPr lang="en-US" altLang="en-US" sz="2200" b="0" dirty="0"/>
              <a:t>of the following:</a:t>
            </a:r>
          </a:p>
          <a:p>
            <a:endParaRPr lang="en-US" altLang="en-US" sz="2200" b="0" dirty="0"/>
          </a:p>
          <a:p>
            <a:pPr lvl="1">
              <a:buFontTx/>
              <a:buAutoNum type="arabicPeriod"/>
            </a:pPr>
            <a:r>
              <a:rPr lang="en-US" altLang="en-US" sz="2200" b="0" dirty="0"/>
              <a:t>SIOR Coursework </a:t>
            </a:r>
          </a:p>
          <a:p>
            <a:pPr lvl="1">
              <a:buFontTx/>
              <a:buAutoNum type="arabicPeriod"/>
            </a:pPr>
            <a:endParaRPr lang="en-US" altLang="en-US" sz="2200" b="0" dirty="0"/>
          </a:p>
          <a:p>
            <a:pPr lvl="1">
              <a:buFontTx/>
              <a:buAutoNum type="arabicPeriod"/>
            </a:pPr>
            <a:r>
              <a:rPr lang="en-US" altLang="en-US" sz="2200" b="0" dirty="0"/>
              <a:t>Comprehensive Membership Entrance Exam </a:t>
            </a:r>
          </a:p>
          <a:p>
            <a:endParaRPr lang="en-US" alt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2477380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ded-bg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146" cy="5143500"/>
          </a:xfrm>
          <a:prstGeom prst="rect">
            <a:avLst/>
          </a:prstGeom>
        </p:spPr>
      </p:pic>
      <p:pic>
        <p:nvPicPr>
          <p:cNvPr id="6" name="Picture 5" descr="flat logo-blue.BMP"/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0" y="999990"/>
            <a:ext cx="2600459" cy="260045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556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3803" y="4832715"/>
            <a:ext cx="2916183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556379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556379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30" y="151410"/>
            <a:ext cx="6845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239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Designation Requirements - Education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3803" y="926253"/>
            <a:ext cx="8610600" cy="3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200" dirty="0">
                <a:solidFill>
                  <a:srgbClr val="32394D"/>
                </a:solidFill>
              </a:rPr>
              <a:t>SIOR Coursework</a:t>
            </a:r>
          </a:p>
          <a:p>
            <a:endParaRPr lang="en-US" altLang="en-US" sz="2200" dirty="0"/>
          </a:p>
          <a:p>
            <a:r>
              <a:rPr lang="en-US" altLang="en-US" sz="2200" b="0" dirty="0"/>
              <a:t>Applicants complete three (3) mandatory courses.</a:t>
            </a:r>
          </a:p>
          <a:p>
            <a:endParaRPr lang="en-US" altLang="en-US" sz="2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b="0" dirty="0"/>
              <a:t>Ethics &amp; Professional Standards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b="0" dirty="0"/>
              <a:t>Construction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b="0" dirty="0"/>
              <a:t>Understanding the Lease Agreement</a:t>
            </a:r>
          </a:p>
          <a:p>
            <a:endParaRPr lang="en-US" altLang="en-US" sz="2200" b="0" dirty="0"/>
          </a:p>
          <a:p>
            <a:endParaRPr lang="en-US" altLang="en-US" sz="2200" b="0" dirty="0">
              <a:latin typeface="z"/>
            </a:endParaRPr>
          </a:p>
          <a:p>
            <a:endParaRPr lang="en-US" altLang="en-US" sz="2200" b="0" dirty="0">
              <a:latin typeface="z"/>
            </a:endParaRPr>
          </a:p>
        </p:txBody>
      </p:sp>
    </p:spTree>
    <p:extLst>
      <p:ext uri="{BB962C8B-B14F-4D97-AF65-F5344CB8AC3E}">
        <p14:creationId xmlns:p14="http://schemas.microsoft.com/office/powerpoint/2010/main" val="3792118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ded-bg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146" cy="5143500"/>
          </a:xfrm>
          <a:prstGeom prst="rect">
            <a:avLst/>
          </a:prstGeom>
        </p:spPr>
      </p:pic>
      <p:pic>
        <p:nvPicPr>
          <p:cNvPr id="6" name="Picture 5" descr="flat logo-blue.BMP"/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0" y="999990"/>
            <a:ext cx="2600459" cy="260045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556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3803" y="4832715"/>
            <a:ext cx="2916183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556379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556379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603" y="151754"/>
            <a:ext cx="6845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239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Designation Requirements - Education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09603" y="872305"/>
            <a:ext cx="8610600" cy="418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200" dirty="0">
                <a:solidFill>
                  <a:srgbClr val="32394D"/>
                </a:solidFill>
              </a:rPr>
              <a:t>SIOR Coursework</a:t>
            </a:r>
          </a:p>
          <a:p>
            <a:endParaRPr lang="en-US" altLang="en-US" sz="1200" dirty="0"/>
          </a:p>
          <a:p>
            <a:r>
              <a:rPr lang="en-US" altLang="en-US" sz="2200" b="0" dirty="0"/>
              <a:t>Applicants complete minimum three (3) of the six (6) elective courses.</a:t>
            </a:r>
          </a:p>
          <a:p>
            <a:endParaRPr lang="en-US" altLang="en-US" sz="2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b="0" dirty="0"/>
              <a:t>Advanced Sales Skills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b="0" dirty="0"/>
              <a:t>Build-to-Suit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b="0" dirty="0"/>
              <a:t>Consolidating a Business Strategy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b="0" dirty="0"/>
              <a:t>Introduction to Real Estate Investment and Finance </a:t>
            </a:r>
            <a:r>
              <a:rPr lang="en-US" altLang="en-US" sz="1600" b="0" dirty="0"/>
              <a:t>(taken online)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b="0" dirty="0"/>
              <a:t>Negotiation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b="0" dirty="0"/>
              <a:t>Tenant and Landlord Representation</a:t>
            </a:r>
          </a:p>
          <a:p>
            <a:endParaRPr lang="en-US" altLang="en-US" sz="2200" b="0" dirty="0"/>
          </a:p>
          <a:p>
            <a:endParaRPr lang="en-US" altLang="en-US" sz="2200" b="0" dirty="0">
              <a:latin typeface="z"/>
            </a:endParaRPr>
          </a:p>
        </p:txBody>
      </p:sp>
    </p:spTree>
    <p:extLst>
      <p:ext uri="{BB962C8B-B14F-4D97-AF65-F5344CB8AC3E}">
        <p14:creationId xmlns:p14="http://schemas.microsoft.com/office/powerpoint/2010/main" val="392490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ded-bg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" y="0"/>
            <a:ext cx="9145146" cy="5143500"/>
          </a:xfrm>
          <a:prstGeom prst="rect">
            <a:avLst/>
          </a:prstGeom>
        </p:spPr>
      </p:pic>
      <p:pic>
        <p:nvPicPr>
          <p:cNvPr id="6" name="Picture 5" descr="flat logo-blue.BMP"/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0" y="999990"/>
            <a:ext cx="2600459" cy="260045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556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3803" y="4832715"/>
            <a:ext cx="2916183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556379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556379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803" y="124370"/>
            <a:ext cx="6845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239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Designation Requirements - Education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1397" y="999990"/>
            <a:ext cx="8763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rgbClr val="32394D"/>
                </a:solidFill>
              </a:rPr>
              <a:t>SIOR Coursework – Alternative ways to earn elective course credit</a:t>
            </a:r>
          </a:p>
          <a:p>
            <a:pPr>
              <a:buFont typeface="Wingdings" pitchFamily="2" charset="2"/>
              <a:buNone/>
            </a:pPr>
            <a:endParaRPr lang="en-US" altLang="en-US" sz="2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/>
              <a:t>CCIM Designation - 3 elective courses and fulfills elective requirement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/>
              <a:t>CCIM Courses: 101, 102, 103, or 104 - 1 elective course each for a maximum of 2 elective courses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/>
              <a:t>Graduate Degree in Real Estate, Business or Law from an accredited college or university - 2 elective courses</a:t>
            </a:r>
          </a:p>
          <a:p>
            <a:endParaRPr lang="en-US" alt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2762543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ded-bg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146" cy="5143500"/>
          </a:xfrm>
          <a:prstGeom prst="rect">
            <a:avLst/>
          </a:prstGeom>
        </p:spPr>
      </p:pic>
      <p:pic>
        <p:nvPicPr>
          <p:cNvPr id="6" name="Picture 5" descr="flat logo-blue.BMP"/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0" y="999990"/>
            <a:ext cx="2600459" cy="260045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556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3803" y="4832715"/>
            <a:ext cx="2916183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556379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556379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803" y="96335"/>
            <a:ext cx="6845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239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Designation Requirements - Education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1397" y="670808"/>
            <a:ext cx="8763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sz="2200" dirty="0"/>
          </a:p>
          <a:p>
            <a:pPr eaLnBrk="1" hangingPunct="1"/>
            <a:r>
              <a:rPr lang="en-US" altLang="en-US" sz="2200" dirty="0">
                <a:solidFill>
                  <a:srgbClr val="32394D"/>
                </a:solidFill>
              </a:rPr>
              <a:t>SIOR Coursework – Alternative ways to earn elective course credit</a:t>
            </a:r>
          </a:p>
          <a:p>
            <a:pPr>
              <a:buFont typeface="Wingdings" pitchFamily="2" charset="2"/>
              <a:buNone/>
            </a:pPr>
            <a:endParaRPr lang="en-US" altLang="en-US" sz="2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/>
              <a:t>CPM Designation - 2 elective courses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/>
              <a:t>RPA Designation - 2 elective courses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/>
              <a:t>FRI Designation - 2 elective courses </a:t>
            </a:r>
          </a:p>
          <a:p>
            <a:pPr>
              <a:buFont typeface="Wingdings" pitchFamily="2" charset="2"/>
              <a:buNone/>
            </a:pPr>
            <a:endParaRPr lang="en-US" altLang="en-US" sz="2200" b="0" dirty="0"/>
          </a:p>
          <a:p>
            <a:endParaRPr lang="en-US" altLang="en-US" sz="2200" b="0" dirty="0">
              <a:latin typeface="z"/>
            </a:endParaRPr>
          </a:p>
        </p:txBody>
      </p:sp>
    </p:spTree>
    <p:extLst>
      <p:ext uri="{BB962C8B-B14F-4D97-AF65-F5344CB8AC3E}">
        <p14:creationId xmlns:p14="http://schemas.microsoft.com/office/powerpoint/2010/main" val="292894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286375" y="1"/>
            <a:ext cx="3857625" cy="5143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01705" y="1"/>
            <a:ext cx="3542295" cy="5143499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648462" cy="5143500"/>
          </a:xfrm>
          <a:prstGeom prst="rect">
            <a:avLst/>
          </a:prstGeom>
          <a:solidFill>
            <a:srgbClr val="151B2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D7E3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D7E3EB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D7E3EB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70914" y="4832715"/>
            <a:ext cx="236663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solidFill>
                  <a:srgbClr val="D7E3EB"/>
                </a:solidFill>
                <a:cs typeface="Calibri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93576"/>
            <a:ext cx="7590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SIOR: What’s in it for you?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803" y="1125894"/>
            <a:ext cx="5392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SIOR at a glance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Value of SIOR and the designation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80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ded-bg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" y="0"/>
            <a:ext cx="9145146" cy="5143500"/>
          </a:xfrm>
          <a:prstGeom prst="rect">
            <a:avLst/>
          </a:prstGeom>
        </p:spPr>
      </p:pic>
      <p:pic>
        <p:nvPicPr>
          <p:cNvPr id="6" name="Picture 5" descr="flat logo-blue.BMP"/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0" y="999990"/>
            <a:ext cx="2600459" cy="260045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556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3803" y="4832715"/>
            <a:ext cx="2916183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556379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556379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803" y="135633"/>
            <a:ext cx="6845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239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Designation Requirements - Education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9603" y="1004026"/>
            <a:ext cx="8610600" cy="224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dirty="0"/>
              <a:t>SIOR Coursework</a:t>
            </a:r>
          </a:p>
          <a:p>
            <a:pPr>
              <a:lnSpc>
                <a:spcPct val="110000"/>
              </a:lnSpc>
            </a:pPr>
            <a:endParaRPr lang="en-US" altLang="en-US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b="0" dirty="0"/>
              <a:t>The SIOR Center for Career Advancement offers Core Components of Commercial Brokerage courses three to four times a year. 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en-US" b="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Fulfill the education and ethics requirements over three days.</a:t>
            </a:r>
            <a:r>
              <a:rPr lang="en-US" altLang="en-US" b="0" dirty="0"/>
              <a:t>  </a:t>
            </a:r>
          </a:p>
          <a:p>
            <a:pPr>
              <a:lnSpc>
                <a:spcPct val="110000"/>
              </a:lnSpc>
            </a:pPr>
            <a:endParaRPr lang="en-US" altLang="en-US" sz="2000" b="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09603" y="3451597"/>
            <a:ext cx="8131035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u="sng" dirty="0">
                <a:solidFill>
                  <a:srgbClr val="32394D"/>
                </a:solidFill>
              </a:rPr>
              <a:t>2018 Course Calendar: </a:t>
            </a:r>
            <a:r>
              <a:rPr lang="en-US" altLang="en-US" b="0" dirty="0">
                <a:hlinkClick r:id="rId4"/>
              </a:rPr>
              <a:t>www.sior.com/education</a:t>
            </a:r>
            <a:r>
              <a:rPr lang="en-US" altLang="en-US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1022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ded-bg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93"/>
            <a:ext cx="9145146" cy="5143500"/>
          </a:xfrm>
          <a:prstGeom prst="rect">
            <a:avLst/>
          </a:prstGeom>
        </p:spPr>
      </p:pic>
      <p:pic>
        <p:nvPicPr>
          <p:cNvPr id="6" name="Picture 5" descr="flat logo-blue.BMP"/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0" y="999990"/>
            <a:ext cx="2600459" cy="260045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556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3803" y="4832715"/>
            <a:ext cx="2916183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556379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556379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512" y="108240"/>
            <a:ext cx="6845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239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Designation Requirements - Education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9603" y="929074"/>
            <a:ext cx="8458200" cy="274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dirty="0"/>
              <a:t>Comprehensive Membership Entrance Exam</a:t>
            </a:r>
          </a:p>
          <a:p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/>
              <a:t>200 multiple-choice questions, plus five short essays.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/>
              <a:t>Covers areas such as leasing, appraisal, tenant/landlord representation, sales skills, construction, investment, environmental issues, and SIOR's Professional Standards.  </a:t>
            </a:r>
          </a:p>
          <a:p>
            <a:pPr>
              <a:buFont typeface="Wingdings" pitchFamily="2" charset="2"/>
              <a:buNone/>
            </a:pPr>
            <a:endParaRPr lang="en-US" altLang="en-US" b="0" dirty="0"/>
          </a:p>
          <a:p>
            <a:pPr>
              <a:buFont typeface="Wingdings" pitchFamily="2" charset="2"/>
              <a:buChar char="v"/>
            </a:pPr>
            <a:r>
              <a:rPr lang="en-US" altLang="en-US" b="0" dirty="0"/>
              <a:t>Ethics must fulfilled additionally through separate online course.</a:t>
            </a:r>
          </a:p>
          <a:p>
            <a:pPr>
              <a:lnSpc>
                <a:spcPct val="110000"/>
              </a:lnSpc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931363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ded-bg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" y="-23694"/>
            <a:ext cx="9145146" cy="5143500"/>
          </a:xfrm>
          <a:prstGeom prst="rect">
            <a:avLst/>
          </a:prstGeom>
        </p:spPr>
      </p:pic>
      <p:pic>
        <p:nvPicPr>
          <p:cNvPr id="6" name="Picture 5" descr="flat logo-blue.BMP"/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0" y="999990"/>
            <a:ext cx="2600459" cy="260045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556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3803" y="4832715"/>
            <a:ext cx="2916183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556379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556379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803" y="92925"/>
            <a:ext cx="6845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239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Designation Requirements - Education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3803" y="938622"/>
            <a:ext cx="8458200" cy="230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952500" indent="-4953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200" dirty="0"/>
              <a:t>   </a:t>
            </a:r>
            <a:r>
              <a:rPr lang="en-US" altLang="en-US" sz="2200" dirty="0">
                <a:solidFill>
                  <a:srgbClr val="32394D"/>
                </a:solidFill>
              </a:rPr>
              <a:t>Education Fees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en-US" sz="2200" dirty="0"/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200" b="0" dirty="0">
                <a:sym typeface="Wingdings" pitchFamily="2" charset="2"/>
              </a:rPr>
              <a:t>SIOR Course – Ranges from $990 - $1,650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200" b="0" dirty="0">
                <a:sym typeface="Wingdings" pitchFamily="2" charset="2"/>
              </a:rPr>
              <a:t>Comprehensive Membership Exam – $2,000</a:t>
            </a:r>
          </a:p>
          <a:p>
            <a:pPr>
              <a:lnSpc>
                <a:spcPct val="110000"/>
              </a:lnSpc>
            </a:pPr>
            <a:endParaRPr lang="en-US" altLang="en-US" sz="2200" b="0" dirty="0">
              <a:latin typeface="z"/>
            </a:endParaRPr>
          </a:p>
          <a:p>
            <a:pPr>
              <a:lnSpc>
                <a:spcPct val="110000"/>
              </a:lnSpc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055089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r="1774" b="66441"/>
          <a:stretch/>
        </p:blipFill>
        <p:spPr>
          <a:xfrm>
            <a:off x="0" y="2846895"/>
            <a:ext cx="9144000" cy="22966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72532" cy="5162522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762537"/>
            <a:ext cx="9168870" cy="369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D7E3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D7E3EB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D7E3EB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00" y="125285"/>
            <a:ext cx="6999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D7E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Designation Requirements- Endorsements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9603" y="1014052"/>
            <a:ext cx="8057556" cy="146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n-US" altLang="en-US" sz="1500" b="0" dirty="0"/>
          </a:p>
          <a:p>
            <a:pPr>
              <a:lnSpc>
                <a:spcPct val="110000"/>
              </a:lnSpc>
              <a:buClr>
                <a:srgbClr val="113F00"/>
              </a:buClr>
              <a:buFont typeface="Wingdings" pitchFamily="2" charset="2"/>
              <a:buNone/>
            </a:pPr>
            <a:r>
              <a:rPr lang="en-US" altLang="en-US" sz="2200" b="0" dirty="0"/>
              <a:t>Two formal endorsements from SIOR designees in the applicant’s Chapter but not in the applicant’s firm or affiliate.  </a:t>
            </a:r>
          </a:p>
          <a:p>
            <a:pPr>
              <a:lnSpc>
                <a:spcPct val="110000"/>
              </a:lnSpc>
              <a:buClr>
                <a:srgbClr val="113F00"/>
              </a:buClr>
              <a:buFont typeface="Wingdings" pitchFamily="2" charset="2"/>
              <a:buNone/>
            </a:pPr>
            <a:endParaRPr lang="en-US" altLang="en-US" sz="2200" b="0" i="1" dirty="0"/>
          </a:p>
        </p:txBody>
      </p:sp>
    </p:spTree>
    <p:extLst>
      <p:ext uri="{BB962C8B-B14F-4D97-AF65-F5344CB8AC3E}">
        <p14:creationId xmlns:p14="http://schemas.microsoft.com/office/powerpoint/2010/main" val="557835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r="1774" b="66441"/>
          <a:stretch/>
        </p:blipFill>
        <p:spPr>
          <a:xfrm>
            <a:off x="0" y="2846895"/>
            <a:ext cx="9144000" cy="22966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72532" cy="5162522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762537"/>
            <a:ext cx="9168870" cy="369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D7E3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D7E3EB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D7E3EB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00" y="91586"/>
            <a:ext cx="6999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D7E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Designation Requirements- Ethics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36514" y="897171"/>
            <a:ext cx="8534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n-US" altLang="en-US" sz="2000" b="0" dirty="0"/>
          </a:p>
          <a:p>
            <a:pPr>
              <a:lnSpc>
                <a:spcPct val="110000"/>
              </a:lnSpc>
            </a:pPr>
            <a:r>
              <a:rPr lang="en-US" altLang="en-US" sz="2000" b="0" dirty="0"/>
              <a:t>Applicants must uphold high ethical standards of practice and pledge to uphold SIOR’s </a:t>
            </a:r>
            <a:r>
              <a:rPr lang="en-US" altLang="en-US" sz="2000" b="0" i="1" dirty="0"/>
              <a:t>Code of Ethical Principles and Standards of Professional Practice.</a:t>
            </a:r>
            <a:endParaRPr lang="en-US" altLang="en-US" sz="2000" b="0" dirty="0"/>
          </a:p>
          <a:p>
            <a:pPr>
              <a:lnSpc>
                <a:spcPct val="110000"/>
              </a:lnSpc>
            </a:pPr>
            <a:endParaRPr lang="en-US" altLang="en-US" sz="2000" b="0" dirty="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36514" y="2529266"/>
            <a:ext cx="7315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000" b="0" dirty="0"/>
              <a:t>Satisfy the ethics requirement by completing either</a:t>
            </a:r>
          </a:p>
          <a:p>
            <a:pPr eaLnBrk="1" hangingPunct="1"/>
            <a:endParaRPr lang="en-US" altLang="en-US" sz="2000" b="0" dirty="0"/>
          </a:p>
          <a:p>
            <a:pPr lvl="1" eaLnBrk="1" hangingPunct="1">
              <a:buFontTx/>
              <a:buAutoNum type="arabicPeriod"/>
            </a:pPr>
            <a:r>
              <a:rPr lang="en-US" altLang="en-US" sz="2000" b="0" dirty="0"/>
              <a:t>Online Ethics course or 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 sz="2000" b="0" dirty="0"/>
              <a:t>Ethics &amp; Professional Standards course</a:t>
            </a:r>
          </a:p>
        </p:txBody>
      </p:sp>
    </p:spTree>
    <p:extLst>
      <p:ext uri="{BB962C8B-B14F-4D97-AF65-F5344CB8AC3E}">
        <p14:creationId xmlns:p14="http://schemas.microsoft.com/office/powerpoint/2010/main" val="1469309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ded-bg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" y="-9949"/>
            <a:ext cx="9145146" cy="5143500"/>
          </a:xfrm>
          <a:prstGeom prst="rect">
            <a:avLst/>
          </a:prstGeom>
        </p:spPr>
      </p:pic>
      <p:pic>
        <p:nvPicPr>
          <p:cNvPr id="6" name="Picture 5" descr="flat logo-blue.BMP"/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0" y="999990"/>
            <a:ext cx="2600459" cy="260045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556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3803" y="4832715"/>
            <a:ext cx="2916183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556379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556379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803" y="59304"/>
            <a:ext cx="8429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239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Earning your Designation- Admissions Process</a:t>
            </a:r>
            <a:endParaRPr lang="en-US" sz="3000" b="1" dirty="0">
              <a:solidFill>
                <a:srgbClr val="3239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66187" y="934268"/>
            <a:ext cx="373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32394D"/>
                </a:solidFill>
              </a:rPr>
              <a:t>Preparing an application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91" y="1444395"/>
            <a:ext cx="8477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907415" y="2008992"/>
            <a:ext cx="373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32394D"/>
                </a:solidFill>
              </a:rPr>
              <a:t>Submitting an application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842144" y="3098088"/>
            <a:ext cx="2819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32394D"/>
                </a:solidFill>
              </a:rPr>
              <a:t>Application review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02" y="2516384"/>
            <a:ext cx="847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518938" y="4156604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u="sng" dirty="0">
                <a:solidFill>
                  <a:srgbClr val="3239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 SIOR Member</a:t>
            </a: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11" y="3575785"/>
            <a:ext cx="847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719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ded-bg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" y="-9949"/>
            <a:ext cx="9145146" cy="5143500"/>
          </a:xfrm>
          <a:prstGeom prst="rect">
            <a:avLst/>
          </a:prstGeom>
        </p:spPr>
      </p:pic>
      <p:pic>
        <p:nvPicPr>
          <p:cNvPr id="6" name="Picture 5" descr="flat logo-blue.BMP"/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0" y="999990"/>
            <a:ext cx="2600459" cy="260045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556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3803" y="4832715"/>
            <a:ext cx="2916183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556379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556379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79" y="77463"/>
            <a:ext cx="8429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239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Earning your Designation- Admissions Process</a:t>
            </a:r>
            <a:endParaRPr lang="en-US" sz="3000" b="1" dirty="0">
              <a:solidFill>
                <a:srgbClr val="3239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3011" y="894992"/>
            <a:ext cx="373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32394D"/>
                </a:solidFill>
              </a:rPr>
              <a:t>Preparing an application</a:t>
            </a: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43" y="1875258"/>
            <a:ext cx="15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29" y="3048133"/>
            <a:ext cx="16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811" y="1393396"/>
            <a:ext cx="3978141" cy="430887"/>
          </a:xfrm>
          <a:prstGeom prst="rect">
            <a:avLst/>
          </a:prstGeom>
          <a:solidFill>
            <a:srgbClr val="32394D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D7E3EB"/>
                </a:solidFill>
              </a:rPr>
              <a:t>Applicant reviews qualifications.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8811" y="2249690"/>
            <a:ext cx="3978141" cy="769441"/>
          </a:xfrm>
          <a:prstGeom prst="rect">
            <a:avLst/>
          </a:prstGeom>
          <a:solidFill>
            <a:srgbClr val="32394D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D7E3EB"/>
                </a:solidFill>
              </a:rPr>
              <a:t>Applicant confirms GFO amounts.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8811" y="3479594"/>
            <a:ext cx="6152294" cy="769441"/>
          </a:xfrm>
          <a:prstGeom prst="rect">
            <a:avLst/>
          </a:prstGeom>
          <a:solidFill>
            <a:srgbClr val="32394D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D7E3EB"/>
                </a:solidFill>
              </a:rPr>
              <a:t>Managing broker or CFO completes and signs GFI Affidavit. </a:t>
            </a:r>
          </a:p>
        </p:txBody>
      </p:sp>
    </p:spTree>
    <p:extLst>
      <p:ext uri="{BB962C8B-B14F-4D97-AF65-F5344CB8AC3E}">
        <p14:creationId xmlns:p14="http://schemas.microsoft.com/office/powerpoint/2010/main" val="2552268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ded-bg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" y="0"/>
            <a:ext cx="9145146" cy="5143500"/>
          </a:xfrm>
          <a:prstGeom prst="rect">
            <a:avLst/>
          </a:prstGeom>
        </p:spPr>
      </p:pic>
      <p:pic>
        <p:nvPicPr>
          <p:cNvPr id="6" name="Picture 5" descr="flat logo-blue.BMP"/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0" y="999990"/>
            <a:ext cx="2600459" cy="260045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556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3803" y="4832715"/>
            <a:ext cx="2916183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556379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556379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294" y="71502"/>
            <a:ext cx="8429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239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Earning your Designation- Admissions Process</a:t>
            </a:r>
            <a:endParaRPr lang="en-US" sz="3000" b="1" dirty="0">
              <a:solidFill>
                <a:srgbClr val="3239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8938" y="893827"/>
            <a:ext cx="373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/>
              <a:t>Submitting an application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3011" y="1377747"/>
            <a:ext cx="5964171" cy="769154"/>
          </a:xfrm>
          <a:prstGeom prst="rect">
            <a:avLst/>
          </a:prstGeom>
          <a:solidFill>
            <a:srgbClr val="32394D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D7E3EB"/>
                </a:solidFill>
              </a:rPr>
              <a:t>Online application completed with GFI Affidavit submitted to SIOR Headquarters.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3011" y="2610815"/>
            <a:ext cx="5964171" cy="769441"/>
          </a:xfrm>
          <a:prstGeom prst="rect">
            <a:avLst/>
          </a:prstGeom>
          <a:solidFill>
            <a:srgbClr val="32394D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D7E3EB"/>
                </a:solidFill>
              </a:rPr>
              <a:t>Chapter reviews application and conducts interview with applicant.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02" y="3810369"/>
            <a:ext cx="5396135" cy="769441"/>
          </a:xfrm>
          <a:prstGeom prst="rect">
            <a:avLst/>
          </a:prstGeom>
          <a:solidFill>
            <a:srgbClr val="32394D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D7E3EB"/>
                </a:solidFill>
              </a:rPr>
              <a:t>Admissions Manager notifies Chapter membership and invites comments.</a:t>
            </a: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92" y="2219243"/>
            <a:ext cx="16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92" y="3391093"/>
            <a:ext cx="16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29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ded-bg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" y="0"/>
            <a:ext cx="9145146" cy="5143500"/>
          </a:xfrm>
          <a:prstGeom prst="rect">
            <a:avLst/>
          </a:prstGeom>
        </p:spPr>
      </p:pic>
      <p:pic>
        <p:nvPicPr>
          <p:cNvPr id="6" name="Picture 5" descr="flat logo-blue.BMP"/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0" y="999990"/>
            <a:ext cx="2600459" cy="260045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556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3803" y="4832715"/>
            <a:ext cx="2916183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556379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556379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547" y="70326"/>
            <a:ext cx="8429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239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Earning your Designation- Admissions Process</a:t>
            </a:r>
            <a:endParaRPr lang="en-US" sz="3000" b="1" dirty="0">
              <a:solidFill>
                <a:srgbClr val="3239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80373" y="844569"/>
            <a:ext cx="373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32394D"/>
                </a:solidFill>
              </a:rPr>
              <a:t>Application review</a:t>
            </a:r>
          </a:p>
        </p:txBody>
      </p:sp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45" y="2183835"/>
            <a:ext cx="16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80373" y="2584388"/>
            <a:ext cx="5396135" cy="769441"/>
          </a:xfrm>
          <a:prstGeom prst="rect">
            <a:avLst/>
          </a:prstGeom>
          <a:solidFill>
            <a:srgbClr val="32394D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D7E3EB"/>
                </a:solidFill>
              </a:rPr>
              <a:t>Vote for approval by SIOR Council of Chapter Presidents.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45" y="3428738"/>
            <a:ext cx="16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0373" y="3858881"/>
            <a:ext cx="5396135" cy="430887"/>
          </a:xfrm>
          <a:prstGeom prst="rect">
            <a:avLst/>
          </a:prstGeom>
          <a:solidFill>
            <a:srgbClr val="32394D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D7E3EB"/>
                </a:solidFill>
              </a:rPr>
              <a:t>Welcome to SIOR!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3011" y="1376939"/>
            <a:ext cx="5396135" cy="769441"/>
          </a:xfrm>
          <a:prstGeom prst="rect">
            <a:avLst/>
          </a:prstGeom>
          <a:solidFill>
            <a:srgbClr val="32394D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D7E3EB"/>
                </a:solidFill>
              </a:rPr>
              <a:t>Applicant obtains two endorsements and remits to Manager of Admission.</a:t>
            </a:r>
          </a:p>
        </p:txBody>
      </p:sp>
    </p:spTree>
    <p:extLst>
      <p:ext uri="{BB962C8B-B14F-4D97-AF65-F5344CB8AC3E}">
        <p14:creationId xmlns:p14="http://schemas.microsoft.com/office/powerpoint/2010/main" val="2833491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ded-bg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" y="0"/>
            <a:ext cx="9145146" cy="5143500"/>
          </a:xfrm>
          <a:prstGeom prst="rect">
            <a:avLst/>
          </a:prstGeom>
        </p:spPr>
      </p:pic>
      <p:pic>
        <p:nvPicPr>
          <p:cNvPr id="6" name="Picture 5" descr="flat logo-blue.BMP"/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0" y="999990"/>
            <a:ext cx="2600459" cy="260045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556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3803" y="4832715"/>
            <a:ext cx="2916183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556379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556379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547" y="70326"/>
            <a:ext cx="8429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239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Earning your Designation- Admissions Process</a:t>
            </a:r>
            <a:endParaRPr lang="en-US" sz="3000" b="1" dirty="0">
              <a:solidFill>
                <a:srgbClr val="3239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34011" y="1022668"/>
            <a:ext cx="518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32394D"/>
                </a:solidFill>
              </a:rPr>
              <a:t>New SIOR member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52367" y="1644452"/>
            <a:ext cx="8207033" cy="53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32394D"/>
                </a:solidFill>
                <a:sym typeface="Wingdings" pitchFamily="2" charset="2"/>
              </a:rPr>
              <a:t>   Attend an SIOR World Conference – </a:t>
            </a:r>
            <a:r>
              <a:rPr lang="en-US" altLang="en-US" sz="2200" u="sng" dirty="0">
                <a:solidFill>
                  <a:srgbClr val="32394D"/>
                </a:solidFill>
                <a:sym typeface="Wingdings" pitchFamily="2" charset="2"/>
              </a:rPr>
              <a:t>first one is complimentary</a:t>
            </a:r>
            <a:r>
              <a:rPr lang="en-US" altLang="en-US" sz="2200" dirty="0">
                <a:solidFill>
                  <a:srgbClr val="32394D"/>
                </a:solidFill>
                <a:sym typeface="Wingdings" pitchFamily="2" charset="2"/>
              </a:rPr>
              <a:t> </a:t>
            </a:r>
            <a:endParaRPr lang="en-US" altLang="en-US" sz="2200" dirty="0">
              <a:solidFill>
                <a:srgbClr val="32394D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52367" y="2942728"/>
            <a:ext cx="4420890" cy="53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200" dirty="0">
                <a:solidFill>
                  <a:schemeClr val="bg1"/>
                </a:solidFill>
                <a:sym typeface="Wingdings" pitchFamily="2" charset="2"/>
              </a:rPr>
              <a:t> Get involved with the local Chapter.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52367" y="2285585"/>
            <a:ext cx="4895379" cy="53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32394D"/>
                </a:solidFill>
                <a:sym typeface="Wingdings" pitchFamily="2" charset="2"/>
              </a:rPr>
              <a:t>   Get involved with the local chapter.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52368" y="2982467"/>
            <a:ext cx="4593950" cy="53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32394D"/>
                </a:solidFill>
                <a:sym typeface="Wingdings" pitchFamily="2" charset="2"/>
              </a:rPr>
              <a:t>   Participate as an active member.</a:t>
            </a:r>
          </a:p>
        </p:txBody>
      </p:sp>
    </p:spTree>
    <p:extLst>
      <p:ext uri="{BB962C8B-B14F-4D97-AF65-F5344CB8AC3E}">
        <p14:creationId xmlns:p14="http://schemas.microsoft.com/office/powerpoint/2010/main" val="94708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r="1774" b="66441"/>
          <a:stretch/>
        </p:blipFill>
        <p:spPr>
          <a:xfrm>
            <a:off x="0" y="2846895"/>
            <a:ext cx="9144000" cy="22966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72532" cy="5162522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24870" y="731717"/>
            <a:ext cx="9193740" cy="369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D7E3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D7E3EB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D7E3EB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70914" y="4832715"/>
            <a:ext cx="236663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solidFill>
                  <a:srgbClr val="D7E3EB"/>
                </a:solidFill>
                <a:cs typeface="Calibri"/>
              </a:rPr>
              <a:t>3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09603" y="1194430"/>
            <a:ext cx="8229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b="0" dirty="0"/>
              <a:t>SIOR is </a:t>
            </a:r>
            <a:r>
              <a:rPr lang="en-US" altLang="en-US" sz="2200" b="0" i="1" dirty="0"/>
              <a:t>the</a:t>
            </a:r>
            <a:r>
              <a:rPr lang="en-US" altLang="en-US" sz="2200" b="0" dirty="0"/>
              <a:t> leading </a:t>
            </a:r>
            <a:r>
              <a:rPr lang="en-US" altLang="en-US" sz="2200" dirty="0"/>
              <a:t>industrial</a:t>
            </a:r>
            <a:r>
              <a:rPr lang="en-US" altLang="en-US" sz="2200" b="0" dirty="0"/>
              <a:t> and </a:t>
            </a:r>
            <a:r>
              <a:rPr lang="en-US" altLang="en-US" sz="2200" dirty="0"/>
              <a:t>office</a:t>
            </a:r>
            <a:r>
              <a:rPr lang="en-US" altLang="en-US" sz="2200" b="0" dirty="0"/>
              <a:t> real estate brokerage association.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200" b="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b="0" dirty="0"/>
              <a:t>SIOR confers the SIOR designation to only </a:t>
            </a:r>
            <a:r>
              <a:rPr lang="en-US" altLang="en-US" sz="2200" b="0" i="1" dirty="0"/>
              <a:t>the</a:t>
            </a:r>
            <a:r>
              <a:rPr lang="en-US" altLang="en-US" sz="2200" b="0" dirty="0"/>
              <a:t> most </a:t>
            </a:r>
            <a:r>
              <a:rPr lang="en-US" altLang="en-US" sz="2200" dirty="0"/>
              <a:t>knowledgeable, experienced</a:t>
            </a:r>
            <a:r>
              <a:rPr lang="en-US" altLang="en-US" sz="2200" b="0" dirty="0"/>
              <a:t>, </a:t>
            </a:r>
            <a:r>
              <a:rPr lang="en-US" altLang="en-US" sz="2200" dirty="0"/>
              <a:t>ethical,</a:t>
            </a:r>
            <a:r>
              <a:rPr lang="en-US" altLang="en-US" sz="2200" b="0" dirty="0"/>
              <a:t> and </a:t>
            </a:r>
            <a:r>
              <a:rPr lang="en-US" altLang="en-US" sz="2200" dirty="0"/>
              <a:t>successful</a:t>
            </a:r>
            <a:r>
              <a:rPr lang="en-US" altLang="en-US" sz="2200" b="0" dirty="0"/>
              <a:t> commercial real estate brokerage specialists.</a:t>
            </a:r>
            <a:r>
              <a:rPr lang="en-US" altLang="en-US" sz="2200" dirty="0"/>
              <a:t> </a:t>
            </a:r>
          </a:p>
          <a:p>
            <a:pPr eaLnBrk="1" hangingPunct="1"/>
            <a:r>
              <a:rPr lang="en-US" altLang="en-US" sz="2200" dirty="0"/>
              <a:t>   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5670" y="-17782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D7E3EB"/>
                </a:solidFill>
                <a:latin typeface="+mj-lt"/>
              </a:rPr>
              <a:t>SIOR at a Glance </a:t>
            </a:r>
          </a:p>
        </p:txBody>
      </p:sp>
    </p:spTree>
    <p:extLst>
      <p:ext uri="{BB962C8B-B14F-4D97-AF65-F5344CB8AC3E}">
        <p14:creationId xmlns:p14="http://schemas.microsoft.com/office/powerpoint/2010/main" val="1844123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9" r="4657" b="63273"/>
          <a:stretch/>
        </p:blipFill>
        <p:spPr>
          <a:xfrm>
            <a:off x="0" y="3699087"/>
            <a:ext cx="9132570" cy="14444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-28532" y="0"/>
            <a:ext cx="9172532" cy="5162522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28532" y="0"/>
            <a:ext cx="9175137" cy="3699087"/>
          </a:xfrm>
          <a:prstGeom prst="rect">
            <a:avLst/>
          </a:prstGeom>
          <a:solidFill>
            <a:srgbClr val="151B2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D7E3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D7E3EB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D7E3EB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5378" y="41457"/>
            <a:ext cx="8229600" cy="822676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D7E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Membership Fees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33404" y="1309244"/>
            <a:ext cx="7162800" cy="185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200" b="0" dirty="0">
                <a:solidFill>
                  <a:srgbClr val="D7E3EB"/>
                </a:solidFill>
                <a:sym typeface="Wingdings" pitchFamily="2" charset="2"/>
              </a:rPr>
              <a:t>   Online Application - $175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200" b="0" dirty="0">
                <a:solidFill>
                  <a:srgbClr val="D7E3EB"/>
                </a:solidFill>
                <a:sym typeface="Wingdings" pitchFamily="2" charset="2"/>
              </a:rPr>
              <a:t>   Initiation Fee - $725 (one-time fee)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200" b="0" dirty="0">
                <a:solidFill>
                  <a:srgbClr val="D7E3EB"/>
                </a:solidFill>
                <a:sym typeface="Wingdings" pitchFamily="2" charset="2"/>
              </a:rPr>
              <a:t>   Annual Membership Dues - $1,345 (first year is prorated)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en-US" sz="2200" b="0" dirty="0">
              <a:solidFill>
                <a:srgbClr val="D7E3EB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74760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r="1774" b="66441"/>
          <a:stretch/>
        </p:blipFill>
        <p:spPr>
          <a:xfrm>
            <a:off x="0" y="2846895"/>
            <a:ext cx="9144000" cy="22966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72532" cy="5162522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731717"/>
            <a:ext cx="9168870" cy="369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D7E3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D7E3EB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D7E3EB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399" y="88860"/>
            <a:ext cx="78682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D7E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Questions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52367" y="2942728"/>
            <a:ext cx="4420890" cy="53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200" dirty="0">
                <a:solidFill>
                  <a:schemeClr val="bg1"/>
                </a:solidFill>
                <a:sym typeface="Wingdings" pitchFamily="2" charset="2"/>
              </a:rPr>
              <a:t> Get involved with the local Chapter.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224" y="949402"/>
            <a:ext cx="2350724" cy="340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356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r="2142" b="35518"/>
          <a:stretch/>
        </p:blipFill>
        <p:spPr>
          <a:xfrm>
            <a:off x="0" y="0"/>
            <a:ext cx="9109710" cy="517531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-25759"/>
            <a:ext cx="9146605" cy="5192281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DBDE7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D7E3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D7E3EB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D7E3EB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3803" y="58305"/>
            <a:ext cx="8229600" cy="783881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D7E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Contacts to Assist You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7315" y="919240"/>
            <a:ext cx="7239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D7E3EB"/>
                </a:solidFill>
              </a:rPr>
              <a:t>Michael Topp, Director of Membership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 b="0" dirty="0">
                <a:solidFill>
                  <a:srgbClr val="D7E3EB"/>
                </a:solidFill>
              </a:rPr>
              <a:t>Phone: 202.449.8216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 b="0" dirty="0">
                <a:solidFill>
                  <a:srgbClr val="D7E3EB"/>
                </a:solidFill>
              </a:rPr>
              <a:t>Email: mtopp@sior.com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200" b="0" dirty="0">
              <a:solidFill>
                <a:srgbClr val="D7E3EB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D7E3EB"/>
                </a:solidFill>
              </a:rPr>
              <a:t>Ying-Ying Chow, Manager of Admissions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 b="0" dirty="0">
                <a:solidFill>
                  <a:srgbClr val="D7E3EB"/>
                </a:solidFill>
              </a:rPr>
              <a:t>Phone: 202.449.8234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 b="0" dirty="0">
                <a:solidFill>
                  <a:srgbClr val="D7E3EB"/>
                </a:solidFill>
              </a:rPr>
              <a:t>Email: ychow@sior.com </a:t>
            </a:r>
          </a:p>
        </p:txBody>
      </p:sp>
    </p:spTree>
    <p:extLst>
      <p:ext uri="{BB962C8B-B14F-4D97-AF65-F5344CB8AC3E}">
        <p14:creationId xmlns:p14="http://schemas.microsoft.com/office/powerpoint/2010/main" val="3292075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9" r="4657" b="63273"/>
          <a:stretch/>
        </p:blipFill>
        <p:spPr>
          <a:xfrm>
            <a:off x="0" y="3699087"/>
            <a:ext cx="9132570" cy="14444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-28532" y="0"/>
            <a:ext cx="9172532" cy="5162522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28532" y="0"/>
            <a:ext cx="9172532" cy="3699087"/>
          </a:xfrm>
          <a:prstGeom prst="rect">
            <a:avLst/>
          </a:prstGeom>
          <a:solidFill>
            <a:srgbClr val="151B2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D7E3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D7E3EB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D7E3EB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102" y="6864"/>
            <a:ext cx="8353403" cy="92062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D7E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SIOR at a Glance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9" y="1271685"/>
            <a:ext cx="8368663" cy="178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8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816" t="9012" r="151" b="35394"/>
          <a:stretch/>
        </p:blipFill>
        <p:spPr>
          <a:xfrm>
            <a:off x="1" y="0"/>
            <a:ext cx="9262188" cy="51492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08334" y="0"/>
            <a:ext cx="3653856" cy="5143500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0063" y="-5735"/>
            <a:ext cx="5648462" cy="5154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altLang="en-US" sz="1600" dirty="0"/>
              <a:t> SIOR is </a:t>
            </a:r>
            <a:r>
              <a:rPr lang="en-US" altLang="en-US" sz="1600" i="1" dirty="0"/>
              <a:t>t</a:t>
            </a:r>
            <a:r>
              <a:rPr lang="en-US" altLang="en-US" i="1" dirty="0"/>
              <a:t>he</a:t>
            </a:r>
            <a:r>
              <a:rPr lang="en-US" altLang="en-US" dirty="0"/>
              <a:t> leading industrial and office real estate  </a:t>
            </a:r>
          </a:p>
          <a:p>
            <a:r>
              <a:rPr lang="en-US" altLang="en-US" dirty="0"/>
              <a:t>        brokerage association.</a:t>
            </a:r>
          </a:p>
          <a:p>
            <a:endParaRPr lang="en-US" altLang="en-US" dirty="0"/>
          </a:p>
          <a:p>
            <a:pPr>
              <a:buFont typeface="Wingdings" pitchFamily="2" charset="2"/>
              <a:buChar char="ü"/>
            </a:pPr>
            <a:r>
              <a:rPr lang="en-US" altLang="en-US" sz="1600" dirty="0"/>
              <a:t>     SIOR </a:t>
            </a:r>
            <a:r>
              <a:rPr lang="en-US" altLang="en-US" dirty="0"/>
              <a:t>confers the SIOR designation to only </a:t>
            </a:r>
            <a:r>
              <a:rPr lang="en-US" altLang="en-US" i="1" dirty="0"/>
              <a:t>the</a:t>
            </a:r>
            <a:r>
              <a:rPr lang="en-US" altLang="en-US" dirty="0"/>
              <a:t> most</a:t>
            </a:r>
          </a:p>
          <a:p>
            <a:r>
              <a:rPr lang="en-US" altLang="en-US" dirty="0"/>
              <a:t>        knowledgeable, experienced, ethical, and successful </a:t>
            </a:r>
          </a:p>
          <a:p>
            <a:r>
              <a:rPr lang="en-US" altLang="en-US" dirty="0"/>
              <a:t>        commercial real estate brokerage specialists.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556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556379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556379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40129" y="-5735"/>
            <a:ext cx="8229600" cy="819542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3239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SIOR at a Glance 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1925" y="896658"/>
            <a:ext cx="5636537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8600" algn="l"/>
              </a:tabLst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151B28"/>
                </a:solidFill>
                <a:latin typeface="+mn-lt"/>
              </a:rPr>
              <a:t>3,200 Members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rgbClr val="151B28"/>
              </a:solidFill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151B28"/>
                </a:solidFill>
                <a:latin typeface="+mn-lt"/>
              </a:rPr>
              <a:t>3,000 SIOR Designees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b="0" dirty="0">
                <a:solidFill>
                  <a:srgbClr val="151B28"/>
                </a:solidFill>
                <a:latin typeface="+mn-lt"/>
              </a:rPr>
              <a:t>1,900 Industrial Brokers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b="0" dirty="0">
                <a:solidFill>
                  <a:srgbClr val="151B28"/>
                </a:solidFill>
                <a:latin typeface="+mn-lt"/>
              </a:rPr>
              <a:t>1,100 Office Brokers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endParaRPr lang="en-US" altLang="en-US" sz="2200" b="0" dirty="0">
              <a:solidFill>
                <a:srgbClr val="151B28"/>
              </a:solidFill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151B28"/>
                </a:solidFill>
                <a:latin typeface="+mn-lt"/>
              </a:rPr>
              <a:t>200 Associate Members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b="0" dirty="0">
                <a:solidFill>
                  <a:srgbClr val="151B28"/>
                </a:solidFill>
                <a:latin typeface="+mn-lt"/>
              </a:rPr>
              <a:t>Developers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b="0" dirty="0">
                <a:solidFill>
                  <a:srgbClr val="151B28"/>
                </a:solidFill>
                <a:latin typeface="+mn-lt"/>
              </a:rPr>
              <a:t>Financial Institutions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b="0" dirty="0">
                <a:solidFill>
                  <a:srgbClr val="151B28"/>
                </a:solidFill>
                <a:latin typeface="+mn-lt"/>
              </a:rPr>
              <a:t>Commercial Real Estate Organizations</a:t>
            </a:r>
            <a:r>
              <a:rPr lang="en-US" altLang="en-US" sz="2200" dirty="0">
                <a:solidFill>
                  <a:srgbClr val="151B28"/>
                </a:solidFill>
                <a:latin typeface="+mn-lt"/>
              </a:rPr>
              <a:t>    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rgbClr val="151B2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1701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644" y="49763"/>
            <a:ext cx="8229600" cy="575946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3239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SIOR at a Glance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556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3803" y="4832715"/>
            <a:ext cx="2916183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556379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556379"/>
                </a:solidFill>
                <a:cs typeface="Calibri"/>
              </a:rPr>
              <a:t>LET THE POWER OF THE GLOBAL NETWORK WORK FOR YOU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81" y="707258"/>
            <a:ext cx="73914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2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286375" y="1"/>
            <a:ext cx="3857625" cy="5143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01705" y="1"/>
            <a:ext cx="3542295" cy="5143499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648462" cy="5143500"/>
          </a:xfrm>
          <a:prstGeom prst="rect">
            <a:avLst/>
          </a:prstGeom>
          <a:solidFill>
            <a:srgbClr val="151B2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D7E3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D7E3EB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D7E3EB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80" y="182871"/>
            <a:ext cx="7590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D7E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SIOR- A Respected Authority</a:t>
            </a:r>
            <a:endParaRPr lang="en-US" sz="30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80" y="1129284"/>
            <a:ext cx="53921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D7E3EB"/>
                </a:solidFill>
              </a:rPr>
              <a:t>SIOR Commercial Real Estate Index </a:t>
            </a:r>
            <a:r>
              <a:rPr lang="en-US" altLang="en-US" dirty="0">
                <a:solidFill>
                  <a:srgbClr val="D7E3EB"/>
                </a:solidFill>
              </a:rPr>
              <a:t>- indicator of up to date market conditions.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D7E3E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D7E3EB"/>
                </a:solidFill>
              </a:rPr>
              <a:t>The SIOR Report </a:t>
            </a:r>
            <a:r>
              <a:rPr lang="en-US" altLang="en-US" dirty="0">
                <a:solidFill>
                  <a:srgbClr val="D7E3EB"/>
                </a:solidFill>
              </a:rPr>
              <a:t>- quarterly print and digital magazine with timely and relevant articles.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D7E3E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D7E3EB"/>
                </a:solidFill>
              </a:rPr>
              <a:t>Advocacy</a:t>
            </a:r>
            <a:r>
              <a:rPr lang="en-US" altLang="en-US" dirty="0">
                <a:solidFill>
                  <a:srgbClr val="D7E3EB"/>
                </a:solidFill>
              </a:rPr>
              <a:t> – a voice in Washington.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D7E3E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D7E3EB"/>
                </a:solidFill>
              </a:rPr>
              <a:t>Arbitration, and Mediation </a:t>
            </a:r>
            <a:r>
              <a:rPr lang="en-US" altLang="en-US" dirty="0">
                <a:solidFill>
                  <a:srgbClr val="D7E3EB"/>
                </a:solidFill>
              </a:rPr>
              <a:t>- peer based systems for resolving business disputes.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6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816" t="9012" r="151" b="35394"/>
          <a:stretch/>
        </p:blipFill>
        <p:spPr>
          <a:xfrm>
            <a:off x="1" y="0"/>
            <a:ext cx="9262188" cy="51492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48462" y="0"/>
            <a:ext cx="3613727" cy="5143500"/>
          </a:xfrm>
          <a:prstGeom prst="rect">
            <a:avLst/>
          </a:prstGeom>
          <a:solidFill>
            <a:srgbClr val="151B2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5648462" cy="5149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altLang="en-US" sz="1600" dirty="0"/>
              <a:t> SIOR is </a:t>
            </a:r>
            <a:r>
              <a:rPr lang="en-US" altLang="en-US" sz="1600" i="1" dirty="0"/>
              <a:t>t</a:t>
            </a:r>
            <a:r>
              <a:rPr lang="en-US" altLang="en-US" i="1" dirty="0"/>
              <a:t>he</a:t>
            </a:r>
            <a:r>
              <a:rPr lang="en-US" altLang="en-US" dirty="0"/>
              <a:t> leading industrial and office real estate  </a:t>
            </a:r>
          </a:p>
          <a:p>
            <a:r>
              <a:rPr lang="en-US" altLang="en-US" dirty="0"/>
              <a:t>        brokerage association.</a:t>
            </a:r>
          </a:p>
          <a:p>
            <a:endParaRPr lang="en-US" altLang="en-US" dirty="0"/>
          </a:p>
          <a:p>
            <a:pPr>
              <a:buFont typeface="Wingdings" pitchFamily="2" charset="2"/>
              <a:buChar char="ü"/>
            </a:pPr>
            <a:r>
              <a:rPr lang="en-US" altLang="en-US" sz="1600" dirty="0"/>
              <a:t>     SIOR </a:t>
            </a:r>
            <a:r>
              <a:rPr lang="en-US" altLang="en-US" dirty="0"/>
              <a:t>confers the SIOR designation to only </a:t>
            </a:r>
            <a:r>
              <a:rPr lang="en-US" altLang="en-US" i="1" dirty="0"/>
              <a:t>the</a:t>
            </a:r>
            <a:r>
              <a:rPr lang="en-US" altLang="en-US" dirty="0"/>
              <a:t> most</a:t>
            </a:r>
          </a:p>
          <a:p>
            <a:r>
              <a:rPr lang="en-US" altLang="en-US" dirty="0"/>
              <a:t>        knowledgeable, experienced, ethical, and successful </a:t>
            </a:r>
          </a:p>
          <a:p>
            <a:r>
              <a:rPr lang="en-US" altLang="en-US" dirty="0"/>
              <a:t>        commercial real estate brokerage specialists.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3" y="4821877"/>
            <a:ext cx="8724794" cy="0"/>
          </a:xfrm>
          <a:prstGeom prst="line">
            <a:avLst/>
          </a:prstGeom>
          <a:ln w="9525" cmpd="sng">
            <a:solidFill>
              <a:srgbClr val="556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3803" y="4832715"/>
            <a:ext cx="2932714" cy="205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>
                <a:solidFill>
                  <a:srgbClr val="556379"/>
                </a:solidFill>
                <a:cs typeface="Calibri"/>
              </a:rPr>
              <a:t>SIOR: </a:t>
            </a:r>
            <a:r>
              <a:rPr lang="en-US" sz="800" dirty="0">
                <a:solidFill>
                  <a:srgbClr val="556379"/>
                </a:solidFill>
                <a:cs typeface="Calibri"/>
              </a:rPr>
              <a:t>LET THE POWER OF THE GLOBAL NETWORK WORK FOR YOU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803" y="1099584"/>
            <a:ext cx="5786506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/>
              <a:t>Instant credibility </a:t>
            </a:r>
          </a:p>
          <a:p>
            <a:pPr>
              <a:lnSpc>
                <a:spcPct val="130000"/>
              </a:lnSpc>
              <a:buClr>
                <a:schemeClr val="tx1"/>
              </a:buClr>
            </a:pPr>
            <a:endParaRPr lang="en-US" altLang="en-US" sz="1200" b="1" dirty="0"/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/>
              <a:t>Industry prestige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1200" b="1" dirty="0"/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/>
              <a:t>Tangible evidence of expertise</a:t>
            </a:r>
          </a:p>
          <a:p>
            <a:pPr>
              <a:lnSpc>
                <a:spcPct val="130000"/>
              </a:lnSpc>
              <a:buClr>
                <a:schemeClr val="tx1"/>
              </a:buClr>
            </a:pPr>
            <a:endParaRPr lang="en-US" altLang="en-US" sz="1200" b="1" dirty="0"/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/>
              <a:t>Broader referral network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" y="80378"/>
            <a:ext cx="6999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151B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the SIOR Designation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775411" y="540971"/>
            <a:ext cx="344181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D7E3E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“My SIOR designation has allowed me to brand myself as a top professional in the commercial real estate industry. As an independent broker and now as part of a national company, SIOR is my network that goes with me everywhere.”</a:t>
            </a:r>
          </a:p>
          <a:p>
            <a:pPr eaLnBrk="1" hangingPunct="1"/>
            <a:endParaRPr lang="en-US" altLang="en-US" b="0" i="1" dirty="0">
              <a:solidFill>
                <a:srgbClr val="D7E3E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/>
            <a:r>
              <a:rPr lang="en-US" altLang="en-US" b="0" dirty="0">
                <a:solidFill>
                  <a:srgbClr val="D7E3E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Allen Gump, SIOR, CCIM</a:t>
            </a:r>
          </a:p>
          <a:p>
            <a:pPr eaLnBrk="1" hangingPunct="1"/>
            <a:r>
              <a:rPr lang="en-US" altLang="en-US" b="0" dirty="0">
                <a:solidFill>
                  <a:srgbClr val="D7E3E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Colliers International</a:t>
            </a:r>
          </a:p>
          <a:p>
            <a:pPr eaLnBrk="1" hangingPunct="1"/>
            <a:r>
              <a:rPr lang="en-US" altLang="en-US" b="0" dirty="0">
                <a:solidFill>
                  <a:srgbClr val="D7E3E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Dallas, Texas</a:t>
            </a:r>
          </a:p>
        </p:txBody>
      </p:sp>
    </p:spTree>
    <p:extLst>
      <p:ext uri="{BB962C8B-B14F-4D97-AF65-F5344CB8AC3E}">
        <p14:creationId xmlns:p14="http://schemas.microsoft.com/office/powerpoint/2010/main" val="3807271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4946</TotalTime>
  <Words>2082</Words>
  <Application>Microsoft Office PowerPoint</Application>
  <PresentationFormat>On-screen Show (16:9)</PresentationFormat>
  <Paragraphs>363</Paragraphs>
  <Slides>42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Arial Hebrew</vt:lpstr>
      <vt:lpstr>Arial Narrow</vt:lpstr>
      <vt:lpstr>Calibri</vt:lpstr>
      <vt:lpstr>Times New Roman</vt:lpstr>
      <vt:lpstr>Wingdings</vt:lpstr>
      <vt:lpstr>z</vt:lpstr>
      <vt:lpstr>Office Theme</vt:lpstr>
      <vt:lpstr>Custom Design</vt:lpstr>
      <vt:lpstr>PowerPoint Presentation</vt:lpstr>
      <vt:lpstr>Today’s Discussion</vt:lpstr>
      <vt:lpstr>PowerPoint Presentation</vt:lpstr>
      <vt:lpstr>SIOR at a Glance </vt:lpstr>
      <vt:lpstr>SIOR at a Glance </vt:lpstr>
      <vt:lpstr>SIOR at a Glance </vt:lpstr>
      <vt:lpstr>SIOR at a Glance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Earn your Designation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Membership Fees</vt:lpstr>
      <vt:lpstr>PowerPoint Presentation</vt:lpstr>
      <vt:lpstr>Contacts to Assist You</vt:lpstr>
    </vt:vector>
  </TitlesOfParts>
  <Company>spark experience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Tunick</dc:creator>
  <cp:lastModifiedBy>Michael Topp</cp:lastModifiedBy>
  <cp:revision>89</cp:revision>
  <dcterms:created xsi:type="dcterms:W3CDTF">2015-11-13T19:46:29Z</dcterms:created>
  <dcterms:modified xsi:type="dcterms:W3CDTF">2018-01-10T18:16:55Z</dcterms:modified>
</cp:coreProperties>
</file>